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89" r:id="rId2"/>
    <p:sldId id="311" r:id="rId3"/>
    <p:sldId id="312" r:id="rId4"/>
    <p:sldId id="313" r:id="rId5"/>
    <p:sldId id="314" r:id="rId6"/>
    <p:sldId id="315" r:id="rId7"/>
    <p:sldId id="316" r:id="rId8"/>
    <p:sldId id="317" r:id="rId9"/>
    <p:sldId id="318" r:id="rId10"/>
    <p:sldId id="319" r:id="rId11"/>
    <p:sldId id="320" r:id="rId12"/>
    <p:sldId id="321" r:id="rId13"/>
    <p:sldId id="324" r:id="rId14"/>
    <p:sldId id="323" r:id="rId15"/>
    <p:sldId id="322" r:id="rId16"/>
    <p:sldId id="325" r:id="rId17"/>
    <p:sldId id="326" r:id="rId18"/>
    <p:sldId id="327" r:id="rId19"/>
    <p:sldId id="328" r:id="rId20"/>
    <p:sldId id="330" r:id="rId21"/>
    <p:sldId id="329" r:id="rId22"/>
    <p:sldId id="331" r:id="rId23"/>
    <p:sldId id="332" r:id="rId24"/>
    <p:sldId id="333" r:id="rId25"/>
    <p:sldId id="370" r:id="rId26"/>
    <p:sldId id="341" r:id="rId27"/>
    <p:sldId id="372" r:id="rId28"/>
    <p:sldId id="373" r:id="rId29"/>
    <p:sldId id="374" r:id="rId30"/>
    <p:sldId id="334" r:id="rId31"/>
    <p:sldId id="371" r:id="rId32"/>
    <p:sldId id="346" r:id="rId33"/>
    <p:sldId id="345" r:id="rId34"/>
    <p:sldId id="344" r:id="rId35"/>
    <p:sldId id="343" r:id="rId36"/>
    <p:sldId id="342" r:id="rId37"/>
    <p:sldId id="348" r:id="rId38"/>
    <p:sldId id="350" r:id="rId39"/>
    <p:sldId id="369"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92" y="90"/>
      </p:cViewPr>
      <p:guideLst/>
    </p:cSldViewPr>
  </p:slideViewPr>
  <p:notesTextViewPr>
    <p:cViewPr>
      <p:scale>
        <a:sx n="3" d="2"/>
        <a:sy n="3" d="2"/>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2FFE7DB-D467-4623-82C9-A907E5456003}" type="slidenum">
              <a:rPr lang="en-US" smtClean="0"/>
              <a:t>‹#›</a:t>
            </a:fld>
            <a:endParaRPr lang="en-US"/>
          </a:p>
        </p:txBody>
      </p:sp>
    </p:spTree>
    <p:extLst>
      <p:ext uri="{BB962C8B-B14F-4D97-AF65-F5344CB8AC3E}">
        <p14:creationId xmlns:p14="http://schemas.microsoft.com/office/powerpoint/2010/main" val="350598878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06F984C-BD2B-4F78-AC4B-E1AFA41C2647}" type="slidenum">
              <a:rPr lang="en-US" smtClean="0"/>
              <a:t>‹#›</a:t>
            </a:fld>
            <a:endParaRPr lang="en-US"/>
          </a:p>
        </p:txBody>
      </p:sp>
    </p:spTree>
    <p:extLst>
      <p:ext uri="{BB962C8B-B14F-4D97-AF65-F5344CB8AC3E}">
        <p14:creationId xmlns:p14="http://schemas.microsoft.com/office/powerpoint/2010/main" val="159995582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98940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57524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79296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252753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91787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428607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71AB0-827F-411E-A9A3-7FBD7659724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108377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671AB0-827F-411E-A9A3-7FBD76597241}"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66159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671AB0-827F-411E-A9A3-7FBD7659724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74104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671AB0-827F-411E-A9A3-7FBD76597241}"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319972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671AB0-827F-411E-A9A3-7FBD76597241}"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296229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71AB0-827F-411E-A9A3-7FBD76597241}"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8778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71AB0-827F-411E-A9A3-7FBD7659724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199181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671AB0-827F-411E-A9A3-7FBD76597241}"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74B69-8A6B-4D05-A220-D93C6AEB72D0}" type="slidenum">
              <a:rPr lang="en-US" smtClean="0"/>
              <a:t>‹#›</a:t>
            </a:fld>
            <a:endParaRPr lang="en-US"/>
          </a:p>
        </p:txBody>
      </p:sp>
    </p:spTree>
    <p:extLst>
      <p:ext uri="{BB962C8B-B14F-4D97-AF65-F5344CB8AC3E}">
        <p14:creationId xmlns:p14="http://schemas.microsoft.com/office/powerpoint/2010/main" val="127288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71AB0-827F-411E-A9A3-7FBD76597241}"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74B69-8A6B-4D05-A220-D93C6AEB72D0}" type="slidenum">
              <a:rPr lang="en-US" smtClean="0"/>
              <a:t>‹#›</a:t>
            </a:fld>
            <a:endParaRPr lang="en-US"/>
          </a:p>
        </p:txBody>
      </p:sp>
    </p:spTree>
    <p:extLst>
      <p:ext uri="{BB962C8B-B14F-4D97-AF65-F5344CB8AC3E}">
        <p14:creationId xmlns:p14="http://schemas.microsoft.com/office/powerpoint/2010/main" val="732522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www.seguinisd.net/upload/page/0141/Superintendents%20Contract.pdf"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753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2018-2019 Ratings based on school year 2017-18 data.</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497666"/>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rPr>
              <a:t>Scoring system is based on a series of indicators (questions)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386665"/>
            <a:ext cx="9127066" cy="156633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400" dirty="0" smtClean="0">
                <a:ln w="0"/>
                <a:solidFill>
                  <a:schemeClr val="tx1"/>
                </a:solidFill>
                <a:effectLst>
                  <a:outerShdw blurRad="38100" dist="19050" dir="2700000" algn="tl" rotWithShape="0">
                    <a:schemeClr val="dk1">
                      <a:alpha val="40000"/>
                    </a:schemeClr>
                  </a:outerShdw>
                </a:effectLst>
              </a:rPr>
              <a:t>A – Superior Achievement		Score 90 - 100</a:t>
            </a:r>
          </a:p>
          <a:p>
            <a:pPr lvl="2"/>
            <a:r>
              <a:rPr lang="en-US" sz="2400" dirty="0" smtClean="0">
                <a:ln w="0"/>
                <a:solidFill>
                  <a:schemeClr val="tx1"/>
                </a:solidFill>
                <a:effectLst>
                  <a:outerShdw blurRad="38100" dist="19050" dir="2700000" algn="tl" rotWithShape="0">
                    <a:schemeClr val="dk1">
                      <a:alpha val="40000"/>
                    </a:schemeClr>
                  </a:outerShdw>
                </a:effectLst>
              </a:rPr>
              <a:t>B – Above Standard Achievement	Score 80 - 89</a:t>
            </a:r>
          </a:p>
          <a:p>
            <a:pPr lvl="2"/>
            <a:r>
              <a:rPr lang="en-US" sz="2400" dirty="0" smtClean="0">
                <a:ln w="0"/>
                <a:solidFill>
                  <a:schemeClr val="tx1"/>
                </a:solidFill>
                <a:effectLst>
                  <a:outerShdw blurRad="38100" dist="19050" dir="2700000" algn="tl" rotWithShape="0">
                    <a:schemeClr val="dk1">
                      <a:alpha val="40000"/>
                    </a:schemeClr>
                  </a:outerShdw>
                </a:effectLst>
              </a:rPr>
              <a:t>C – Standard Achievement		Score 60 - 79</a:t>
            </a:r>
          </a:p>
          <a:p>
            <a:pPr lvl="2"/>
            <a:r>
              <a:rPr lang="en-US" sz="2400" dirty="0" smtClean="0">
                <a:ln w="0"/>
                <a:solidFill>
                  <a:schemeClr val="tx1"/>
                </a:solidFill>
                <a:effectLst>
                  <a:outerShdw blurRad="38100" dist="19050" dir="2700000" algn="tl" rotWithShape="0">
                    <a:schemeClr val="dk1">
                      <a:alpha val="40000"/>
                    </a:schemeClr>
                  </a:outerShdw>
                </a:effectLst>
              </a:rPr>
              <a:t>F – Substandard Achievement	Score below 60</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5567215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1006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7:</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measure of current assets to current liabilities ratio for the school district sufficient to cover short-term debt?</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2" y="2851292"/>
            <a:ext cx="9127067" cy="205090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Current Assets		$53,511,374</a:t>
            </a:r>
          </a:p>
          <a:p>
            <a:pPr lvl="5"/>
            <a:r>
              <a:rPr lang="en-US" sz="2400" dirty="0" smtClean="0">
                <a:ln w="0"/>
                <a:solidFill>
                  <a:schemeClr val="tx1"/>
                </a:solidFill>
                <a:effectLst>
                  <a:outerShdw blurRad="38100" dist="19050" dir="2700000" algn="tl" rotWithShape="0">
                    <a:schemeClr val="dk1">
                      <a:alpha val="40000"/>
                    </a:schemeClr>
                  </a:outerShdw>
                </a:effectLst>
              </a:rPr>
              <a:t>Current Liabilities		$16,251,296</a:t>
            </a:r>
          </a:p>
          <a:p>
            <a:pPr lvl="5"/>
            <a:r>
              <a:rPr lang="en-US" sz="2400" dirty="0" smtClean="0">
                <a:ln w="0"/>
                <a:solidFill>
                  <a:schemeClr val="tx1"/>
                </a:solidFill>
                <a:effectLst>
                  <a:outerShdw blurRad="38100" dist="19050" dir="2700000" algn="tl" rotWithShape="0">
                    <a:schemeClr val="dk1">
                      <a:alpha val="40000"/>
                    </a:schemeClr>
                  </a:outerShdw>
                </a:effectLst>
              </a:rPr>
              <a:t>Ratio:  			3.2927</a:t>
            </a:r>
          </a:p>
          <a:p>
            <a:pPr lvl="5"/>
            <a:endParaRPr lang="en-US" dirty="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Current assets were sufficient to cover current liabilities.</a:t>
            </a:r>
          </a:p>
        </p:txBody>
      </p:sp>
      <p:sp>
        <p:nvSpPr>
          <p:cNvPr id="6" name="Rectangle 5"/>
          <p:cNvSpPr/>
          <p:nvPr/>
        </p:nvSpPr>
        <p:spPr>
          <a:xfrm>
            <a:off x="1537843" y="5044158"/>
            <a:ext cx="9127066" cy="7555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7804771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1514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8:</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ratio of long-term liabilities to total assets for the school district sufficient to support long-term solvency?</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2" y="2919025"/>
            <a:ext cx="9127067" cy="2067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Long Term Liabilities	$149,368,612</a:t>
            </a:r>
          </a:p>
          <a:p>
            <a:pPr lvl="5"/>
            <a:r>
              <a:rPr lang="en-US" sz="2400" dirty="0" smtClean="0">
                <a:ln w="0"/>
                <a:solidFill>
                  <a:schemeClr val="tx1"/>
                </a:solidFill>
                <a:effectLst>
                  <a:outerShdw blurRad="38100" dist="19050" dir="2700000" algn="tl" rotWithShape="0">
                    <a:schemeClr val="dk1">
                      <a:alpha val="40000"/>
                    </a:schemeClr>
                  </a:outerShdw>
                </a:effectLst>
              </a:rPr>
              <a:t>Total Assets		$200,402,812</a:t>
            </a:r>
          </a:p>
          <a:p>
            <a:pPr lvl="5"/>
            <a:r>
              <a:rPr lang="en-US" sz="2400" dirty="0" smtClean="0">
                <a:ln w="0"/>
                <a:solidFill>
                  <a:schemeClr val="tx1"/>
                </a:solidFill>
                <a:effectLst>
                  <a:outerShdw blurRad="38100" dist="19050" dir="2700000" algn="tl" rotWithShape="0">
                    <a:schemeClr val="dk1">
                      <a:alpha val="40000"/>
                    </a:schemeClr>
                  </a:outerShdw>
                </a:effectLst>
              </a:rPr>
              <a:t>Ratio:  			0.7453</a:t>
            </a:r>
          </a:p>
          <a:p>
            <a:pPr lvl="5"/>
            <a:endParaRPr lang="en-US" dirty="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Assets were sufficient to cover liabilities.</a:t>
            </a:r>
          </a:p>
        </p:txBody>
      </p:sp>
      <p:sp>
        <p:nvSpPr>
          <p:cNvPr id="6" name="Rectangle 5"/>
          <p:cNvSpPr/>
          <p:nvPr/>
        </p:nvSpPr>
        <p:spPr>
          <a:xfrm>
            <a:off x="1537842" y="5145758"/>
            <a:ext cx="9127066" cy="9970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6 Points </a:t>
            </a:r>
            <a:r>
              <a:rPr lang="en-US" i="1" dirty="0" smtClean="0">
                <a:ln w="0"/>
                <a:solidFill>
                  <a:schemeClr val="tx1"/>
                </a:solidFill>
                <a:effectLst>
                  <a:outerShdw blurRad="38100" dist="19050" dir="2700000" algn="tl" rotWithShape="0">
                    <a:schemeClr val="dk1">
                      <a:alpha val="40000"/>
                    </a:schemeClr>
                  </a:outerShdw>
                </a:effectLst>
              </a:rPr>
              <a:t>(points reduction due to Net Pension Liability new reporting requirement)</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717122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100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9:</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school district’s general fund revenues equal or exceed expenditures? </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2844801"/>
            <a:ext cx="9127067" cy="22521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Total Revenue				$61,210,117</a:t>
            </a:r>
          </a:p>
          <a:p>
            <a:pPr lvl="5"/>
            <a:r>
              <a:rPr lang="en-US" sz="2400" dirty="0" smtClean="0">
                <a:ln w="0"/>
                <a:solidFill>
                  <a:schemeClr val="tx1"/>
                </a:solidFill>
                <a:effectLst>
                  <a:outerShdw blurRad="38100" dist="19050" dir="2700000" algn="tl" rotWithShape="0">
                    <a:schemeClr val="dk1">
                      <a:alpha val="40000"/>
                    </a:schemeClr>
                  </a:outerShdw>
                </a:effectLst>
              </a:rPr>
              <a:t>	Total Expenditures	$61,656,807</a:t>
            </a:r>
          </a:p>
          <a:p>
            <a:pPr lvl="5"/>
            <a:r>
              <a:rPr lang="en-US" sz="2400" dirty="0" smtClean="0">
                <a:ln w="0"/>
                <a:solidFill>
                  <a:schemeClr val="tx1"/>
                </a:solidFill>
                <a:effectLst>
                  <a:outerShdw blurRad="38100" dist="19050" dir="2700000" algn="tl" rotWithShape="0">
                    <a:schemeClr val="dk1">
                      <a:alpha val="40000"/>
                    </a:schemeClr>
                  </a:outerShdw>
                </a:effectLst>
              </a:rPr>
              <a:t>	Less: Assigned F.B.	</a:t>
            </a:r>
            <a:r>
              <a:rPr lang="en-US" sz="2400" u="sng" dirty="0" smtClean="0">
                <a:ln w="0"/>
                <a:solidFill>
                  <a:schemeClr val="tx1"/>
                </a:solidFill>
                <a:effectLst>
                  <a:outerShdw blurRad="38100" dist="19050" dir="2700000" algn="tl" rotWithShape="0">
                    <a:schemeClr val="dk1">
                      <a:alpha val="40000"/>
                    </a:schemeClr>
                  </a:outerShdw>
                </a:effectLst>
              </a:rPr>
              <a:t>($ 1,114,850)</a:t>
            </a:r>
          </a:p>
          <a:p>
            <a:pPr lvl="5"/>
            <a:r>
              <a:rPr lang="en-US" sz="2400" dirty="0" smtClean="0">
                <a:ln w="0"/>
                <a:solidFill>
                  <a:schemeClr val="tx1"/>
                </a:solidFill>
                <a:effectLst>
                  <a:outerShdw blurRad="38100" dist="19050" dir="2700000" algn="tl" rotWithShape="0">
                    <a:schemeClr val="dk1">
                      <a:alpha val="40000"/>
                    </a:schemeClr>
                  </a:outerShdw>
                </a:effectLst>
              </a:rPr>
              <a:t>Net Expenditures				$60,541,957</a:t>
            </a:r>
          </a:p>
          <a:p>
            <a:pPr lvl="5"/>
            <a:r>
              <a:rPr lang="en-US" sz="2400" dirty="0" smtClean="0">
                <a:ln w="0"/>
                <a:solidFill>
                  <a:schemeClr val="tx1"/>
                </a:solidFill>
                <a:effectLst>
                  <a:outerShdw blurRad="38100" dist="19050" dir="2700000" algn="tl" rotWithShape="0">
                    <a:schemeClr val="dk1">
                      <a:alpha val="40000"/>
                    </a:schemeClr>
                  </a:outerShdw>
                </a:effectLst>
              </a:rPr>
              <a:t>Revenues were sufficient to cover expenditures.</a:t>
            </a:r>
          </a:p>
        </p:txBody>
      </p:sp>
      <p:sp>
        <p:nvSpPr>
          <p:cNvPr id="6" name="Rectangle 5"/>
          <p:cNvSpPr/>
          <p:nvPr/>
        </p:nvSpPr>
        <p:spPr>
          <a:xfrm>
            <a:off x="1537844" y="5232403"/>
            <a:ext cx="9127066" cy="7027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6743330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134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10:</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debt service coverage ratio sufficient to meet the required debt service?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887134"/>
            <a:ext cx="9127067" cy="7789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Resources were sufficient to meet required debt service.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4" y="3810003"/>
            <a:ext cx="9127066" cy="7873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657597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11:</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district’s administrative cost ratio less than the threshold ratio?</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57692"/>
            <a:ext cx="9127067" cy="2067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2"/>
            <a:r>
              <a:rPr lang="en-US" sz="2400" dirty="0" smtClean="0">
                <a:ln w="0"/>
                <a:solidFill>
                  <a:schemeClr val="tx1"/>
                </a:solidFill>
                <a:effectLst>
                  <a:outerShdw blurRad="38100" dist="19050" dir="2700000" algn="tl" rotWithShape="0">
                    <a:schemeClr val="dk1">
                      <a:alpha val="40000"/>
                    </a:schemeClr>
                  </a:outerShdw>
                </a:effectLst>
              </a:rPr>
              <a:t>Acceptable Administrative Cost Ratio		10.000%</a:t>
            </a:r>
            <a:endParaRPr lang="en-US" sz="2400" dirty="0">
              <a:ln w="0"/>
              <a:solidFill>
                <a:schemeClr val="tx1"/>
              </a:solidFill>
              <a:effectLst>
                <a:outerShdw blurRad="38100" dist="19050" dir="2700000" algn="tl" rotWithShape="0">
                  <a:schemeClr val="dk1">
                    <a:alpha val="40000"/>
                  </a:schemeClr>
                </a:outerShdw>
              </a:effectLst>
            </a:endParaRPr>
          </a:p>
          <a:p>
            <a:pPr lvl="2"/>
            <a:endParaRPr lang="en-US" dirty="0" smtClean="0">
              <a:ln w="0"/>
              <a:solidFill>
                <a:schemeClr val="tx1"/>
              </a:solidFill>
              <a:effectLst>
                <a:outerShdw blurRad="38100" dist="19050" dir="2700000" algn="tl" rotWithShape="0">
                  <a:schemeClr val="dk1">
                    <a:alpha val="40000"/>
                  </a:schemeClr>
                </a:outerShdw>
              </a:effectLst>
            </a:endParaRPr>
          </a:p>
          <a:p>
            <a:pPr lvl="2"/>
            <a:r>
              <a:rPr lang="en-US" sz="2400" dirty="0" smtClean="0">
                <a:ln w="0"/>
                <a:solidFill>
                  <a:schemeClr val="tx1"/>
                </a:solidFill>
                <a:effectLst>
                  <a:outerShdw blurRad="38100" dist="19050" dir="2700000" algn="tl" rotWithShape="0">
                    <a:schemeClr val="dk1">
                      <a:alpha val="40000"/>
                    </a:schemeClr>
                  </a:outerShdw>
                </a:effectLst>
              </a:rPr>
              <a:t>Seguin ISD Administrative Cost Ratio		9.19%</a:t>
            </a:r>
          </a:p>
          <a:p>
            <a:pPr lvl="5"/>
            <a:endParaRPr lang="en-US" dirty="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Seguin ISD’s administrative cost ratio was less than the threshold.</a:t>
            </a:r>
          </a:p>
        </p:txBody>
      </p:sp>
      <p:sp>
        <p:nvSpPr>
          <p:cNvPr id="6" name="Rectangle 5"/>
          <p:cNvSpPr/>
          <p:nvPr/>
        </p:nvSpPr>
        <p:spPr>
          <a:xfrm>
            <a:off x="1537843" y="5484427"/>
            <a:ext cx="9127066" cy="7131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779155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12:</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school district not have a 15% decline in the students to staff ratio over 3 years?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Seguin ISD did not have a decline in its ratio of students to staff that was outside the acceptable range.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4" y="4364851"/>
            <a:ext cx="9127066" cy="7913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122180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13:</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comparison of PEIMS data to like information in the annual financial report result in a variance of less than 3% of expenditures per function? </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57692"/>
            <a:ext cx="9127067" cy="22541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5"/>
            <a:r>
              <a:rPr lang="en-US" sz="2400" dirty="0" smtClean="0">
                <a:ln w="0"/>
                <a:solidFill>
                  <a:schemeClr val="tx1"/>
                </a:solidFill>
                <a:effectLst>
                  <a:outerShdw blurRad="38100" dist="19050" dir="2700000" algn="tl" rotWithShape="0">
                    <a:schemeClr val="dk1">
                      <a:alpha val="40000"/>
                    </a:schemeClr>
                  </a:outerShdw>
                </a:effectLst>
              </a:rPr>
              <a:t>Sum of Differences	$154</a:t>
            </a:r>
          </a:p>
          <a:p>
            <a:pPr lvl="5"/>
            <a:r>
              <a:rPr lang="en-US" sz="2400" dirty="0" smtClean="0">
                <a:ln w="0"/>
                <a:solidFill>
                  <a:schemeClr val="tx1"/>
                </a:solidFill>
                <a:effectLst>
                  <a:outerShdw blurRad="38100" dist="19050" dir="2700000" algn="tl" rotWithShape="0">
                    <a:schemeClr val="dk1">
                      <a:alpha val="40000"/>
                    </a:schemeClr>
                  </a:outerShdw>
                </a:effectLst>
              </a:rPr>
              <a:t>Expenditures		$64,116,646</a:t>
            </a:r>
          </a:p>
          <a:p>
            <a:pPr lvl="1"/>
            <a:r>
              <a:rPr lang="en-US" sz="2400" dirty="0" smtClean="0">
                <a:ln w="0"/>
                <a:solidFill>
                  <a:schemeClr val="tx1"/>
                </a:solidFill>
                <a:effectLst>
                  <a:outerShdw blurRad="38100" dist="19050" dir="2700000" algn="tl" rotWithShape="0">
                    <a:schemeClr val="dk1">
                      <a:alpha val="40000"/>
                    </a:schemeClr>
                  </a:outerShdw>
                </a:effectLst>
              </a:rPr>
              <a:t>The PEIMS financial data submitted by Seguin ISD to TEA had an insignificant variance in comparison to the data published in the annual financial report.  The variance is due to system rounding.</a:t>
            </a:r>
          </a:p>
        </p:txBody>
      </p:sp>
      <p:sp>
        <p:nvSpPr>
          <p:cNvPr id="6" name="Rectangle 5"/>
          <p:cNvSpPr/>
          <p:nvPr/>
        </p:nvSpPr>
        <p:spPr>
          <a:xfrm>
            <a:off x="1537844" y="5687626"/>
            <a:ext cx="9127066" cy="74704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2142858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3" y="1624995"/>
            <a:ext cx="9127066"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14:</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external auditor indicate the financial statements were free of any instance(s) of material noncompliance for grants, contracts, and laws related to local, state, or federal funds?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96077"/>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The Seguin ISD annual financial report indicated no material noncompliance.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3" y="4661753"/>
            <a:ext cx="9127066" cy="70611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6064659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15:</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school district not receive an adjusted repayment schedule for more than one fiscal year for an overall allocation of Foundation School Program funds as a result of a financial hardship?</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96077"/>
            <a:ext cx="9127067" cy="7763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Seguin ISD had no adjusted repayment schedule.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4" y="4235877"/>
            <a:ext cx="9127066" cy="714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005606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3" y="1608667"/>
            <a:ext cx="9127066"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b="1" dirty="0" smtClean="0">
                <a:ln w="0"/>
                <a:solidFill>
                  <a:schemeClr val="tx1"/>
                </a:solidFill>
                <a:effectLst>
                  <a:outerShdw blurRad="38100" dist="19050" dir="2700000" algn="tl" rotWithShape="0">
                    <a:schemeClr val="dk1">
                      <a:alpha val="40000"/>
                    </a:schemeClr>
                  </a:outerShdw>
                </a:effectLst>
              </a:rPr>
              <a:t>Seguin ISD FIRST Results for 2018</a:t>
            </a:r>
            <a:endParaRPr lang="en-US" sz="48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3296077"/>
            <a:ext cx="9127067" cy="12022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b="1" dirty="0" smtClean="0">
                <a:ln w="0"/>
                <a:solidFill>
                  <a:schemeClr val="tx1"/>
                </a:solidFill>
                <a:effectLst>
                  <a:outerShdw blurRad="38100" dist="19050" dir="2700000" algn="tl" rotWithShape="0">
                    <a:schemeClr val="dk1">
                      <a:alpha val="40000"/>
                    </a:schemeClr>
                  </a:outerShdw>
                </a:effectLst>
              </a:rPr>
              <a:t>A – Superior Achievement</a:t>
            </a:r>
            <a:endParaRPr lang="en-US" sz="4800" b="1"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1537843" y="4661753"/>
            <a:ext cx="9127066" cy="9970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800" b="1" dirty="0" smtClean="0">
                <a:ln w="0"/>
                <a:solidFill>
                  <a:schemeClr val="tx1"/>
                </a:solidFill>
                <a:effectLst>
                  <a:outerShdw blurRad="38100" dist="19050" dir="2700000" algn="tl" rotWithShape="0">
                    <a:schemeClr val="dk1">
                      <a:alpha val="40000"/>
                    </a:schemeClr>
                  </a:outerShdw>
                </a:effectLst>
              </a:rPr>
              <a:t>96 Points </a:t>
            </a:r>
            <a:r>
              <a:rPr lang="en-US" sz="2400" i="1" dirty="0" smtClean="0">
                <a:ln w="0"/>
                <a:solidFill>
                  <a:schemeClr val="tx1"/>
                </a:solidFill>
                <a:effectLst>
                  <a:outerShdw blurRad="38100" dist="19050" dir="2700000" algn="tl" rotWithShape="0">
                    <a:schemeClr val="dk1">
                      <a:alpha val="40000"/>
                    </a:schemeClr>
                  </a:outerShdw>
                </a:effectLst>
              </a:rPr>
              <a:t>(maximum </a:t>
            </a:r>
            <a:r>
              <a:rPr lang="en-US" sz="2400" i="1" dirty="0">
                <a:ln w="0"/>
                <a:solidFill>
                  <a:schemeClr val="tx1"/>
                </a:solidFill>
                <a:effectLst>
                  <a:outerShdw blurRad="38100" dist="19050" dir="2700000" algn="tl" rotWithShape="0">
                    <a:schemeClr val="dk1">
                      <a:alpha val="40000"/>
                    </a:schemeClr>
                  </a:outerShdw>
                </a:effectLst>
              </a:rPr>
              <a:t>possible score: 100 points)</a:t>
            </a:r>
          </a:p>
        </p:txBody>
      </p:sp>
    </p:spTree>
    <p:extLst>
      <p:ext uri="{BB962C8B-B14F-4D97-AF65-F5344CB8AC3E}">
        <p14:creationId xmlns:p14="http://schemas.microsoft.com/office/powerpoint/2010/main" val="18535686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THE INDICATORS</a:t>
            </a:r>
            <a:endParaRPr lang="en-US" sz="5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85424325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PRIOR YEAR COMPARISON</a:t>
            </a:r>
            <a:endParaRPr lang="en-US" sz="5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35437264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2367415366"/>
              </p:ext>
            </p:extLst>
          </p:nvPr>
        </p:nvGraphicFramePr>
        <p:xfrm>
          <a:off x="3843064" y="1585565"/>
          <a:ext cx="1286934" cy="4754880"/>
        </p:xfrm>
        <a:graphic>
          <a:graphicData uri="http://schemas.openxmlformats.org/drawingml/2006/table">
            <a:tbl>
              <a:tblPr/>
              <a:tblGrid>
                <a:gridCol w="1286934">
                  <a:extLst>
                    <a:ext uri="{9D8B030D-6E8A-4147-A177-3AD203B41FA5}">
                      <a16:colId xmlns:a16="http://schemas.microsoft.com/office/drawing/2014/main" val="2143011214"/>
                    </a:ext>
                  </a:extLst>
                </a:gridCol>
              </a:tblGrid>
              <a:tr h="4670103">
                <a:tc>
                  <a:txBody>
                    <a:bodyPr/>
                    <a:lstStyle/>
                    <a:p>
                      <a:r>
                        <a:rPr lang="en-US" b="1" u="sng" dirty="0" smtClean="0"/>
                        <a:t>INDICATOR</a:t>
                      </a:r>
                    </a:p>
                    <a:p>
                      <a:pPr algn="ctr"/>
                      <a:r>
                        <a:rPr lang="en-US" dirty="0" smtClean="0"/>
                        <a:t>1</a:t>
                      </a:r>
                    </a:p>
                    <a:p>
                      <a:pPr algn="ctr"/>
                      <a:r>
                        <a:rPr lang="en-US" dirty="0" smtClean="0"/>
                        <a:t>2.A</a:t>
                      </a:r>
                    </a:p>
                    <a:p>
                      <a:pPr algn="ctr"/>
                      <a:r>
                        <a:rPr lang="en-US" dirty="0" smtClean="0"/>
                        <a:t>2.B</a:t>
                      </a:r>
                    </a:p>
                    <a:p>
                      <a:pPr algn="ctr"/>
                      <a:r>
                        <a:rPr lang="en-US" dirty="0" smtClean="0"/>
                        <a:t>3</a:t>
                      </a:r>
                    </a:p>
                    <a:p>
                      <a:pPr algn="ctr"/>
                      <a:r>
                        <a:rPr lang="en-US" dirty="0" smtClean="0"/>
                        <a:t>4</a:t>
                      </a:r>
                    </a:p>
                    <a:p>
                      <a:pPr algn="ctr"/>
                      <a:r>
                        <a:rPr lang="en-US" dirty="0" smtClean="0"/>
                        <a:t>5</a:t>
                      </a:r>
                    </a:p>
                    <a:p>
                      <a:pPr algn="ctr"/>
                      <a:r>
                        <a:rPr lang="en-US" dirty="0" smtClean="0"/>
                        <a:t>6</a:t>
                      </a:r>
                    </a:p>
                    <a:p>
                      <a:pPr algn="ctr"/>
                      <a:r>
                        <a:rPr lang="en-US" dirty="0" smtClean="0"/>
                        <a:t>7</a:t>
                      </a:r>
                    </a:p>
                    <a:p>
                      <a:pPr algn="ctr"/>
                      <a:r>
                        <a:rPr lang="en-US" dirty="0" smtClean="0"/>
                        <a:t>8</a:t>
                      </a:r>
                    </a:p>
                    <a:p>
                      <a:pPr algn="ctr"/>
                      <a:r>
                        <a:rPr lang="en-US" dirty="0" smtClean="0"/>
                        <a:t>9</a:t>
                      </a:r>
                    </a:p>
                    <a:p>
                      <a:pPr algn="ctr"/>
                      <a:r>
                        <a:rPr lang="en-US" dirty="0" smtClean="0"/>
                        <a:t>10</a:t>
                      </a:r>
                    </a:p>
                    <a:p>
                      <a:pPr algn="ctr"/>
                      <a:r>
                        <a:rPr lang="en-US" dirty="0" smtClean="0"/>
                        <a:t>11</a:t>
                      </a:r>
                    </a:p>
                    <a:p>
                      <a:pPr algn="ctr"/>
                      <a:r>
                        <a:rPr lang="en-US" dirty="0" smtClean="0"/>
                        <a:t>12</a:t>
                      </a:r>
                    </a:p>
                    <a:p>
                      <a:pPr algn="ctr"/>
                      <a:r>
                        <a:rPr lang="en-US" dirty="0" smtClean="0"/>
                        <a:t>13</a:t>
                      </a:r>
                    </a:p>
                    <a:p>
                      <a:pPr algn="ctr"/>
                      <a:r>
                        <a:rPr lang="en-US" dirty="0" smtClean="0"/>
                        <a:t>14</a:t>
                      </a:r>
                    </a:p>
                    <a:p>
                      <a:pPr algn="ctr"/>
                      <a:r>
                        <a:rPr lang="en-US" dirty="0" smtClean="0"/>
                        <a:t>15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473541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61971289"/>
              </p:ext>
            </p:extLst>
          </p:nvPr>
        </p:nvGraphicFramePr>
        <p:xfrm>
          <a:off x="7065774" y="1564951"/>
          <a:ext cx="1286934" cy="4781384"/>
        </p:xfrm>
        <a:graphic>
          <a:graphicData uri="http://schemas.openxmlformats.org/drawingml/2006/table">
            <a:tbl>
              <a:tblPr/>
              <a:tblGrid>
                <a:gridCol w="1286934">
                  <a:extLst>
                    <a:ext uri="{9D8B030D-6E8A-4147-A177-3AD203B41FA5}">
                      <a16:colId xmlns:a16="http://schemas.microsoft.com/office/drawing/2014/main" val="2143011214"/>
                    </a:ext>
                  </a:extLst>
                </a:gridCol>
              </a:tblGrid>
              <a:tr h="4781384">
                <a:tc>
                  <a:txBody>
                    <a:bodyPr/>
                    <a:lstStyle/>
                    <a:p>
                      <a:pPr algn="ctr"/>
                      <a:r>
                        <a:rPr lang="en-US" b="1" u="sng" dirty="0" smtClean="0"/>
                        <a:t>2017</a:t>
                      </a:r>
                    </a:p>
                    <a:p>
                      <a:pPr algn="ct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10</a:t>
                      </a:r>
                    </a:p>
                    <a:p>
                      <a:pPr algn="ctr"/>
                      <a:r>
                        <a:rPr lang="en-US" dirty="0" smtClean="0"/>
                        <a:t>10</a:t>
                      </a:r>
                    </a:p>
                    <a:p>
                      <a:pPr algn="ctr"/>
                      <a:r>
                        <a:rPr lang="en-US" dirty="0" smtClean="0"/>
                        <a:t>6</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415473541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79940276"/>
              </p:ext>
            </p:extLst>
          </p:nvPr>
        </p:nvGraphicFramePr>
        <p:xfrm>
          <a:off x="5457910" y="1570841"/>
          <a:ext cx="1286934" cy="4769604"/>
        </p:xfrm>
        <a:graphic>
          <a:graphicData uri="http://schemas.openxmlformats.org/drawingml/2006/table">
            <a:tbl>
              <a:tblPr/>
              <a:tblGrid>
                <a:gridCol w="1286934">
                  <a:extLst>
                    <a:ext uri="{9D8B030D-6E8A-4147-A177-3AD203B41FA5}">
                      <a16:colId xmlns:a16="http://schemas.microsoft.com/office/drawing/2014/main" val="2143011214"/>
                    </a:ext>
                  </a:extLst>
                </a:gridCol>
              </a:tblGrid>
              <a:tr h="4769604">
                <a:tc>
                  <a:txBody>
                    <a:bodyPr/>
                    <a:lstStyle/>
                    <a:p>
                      <a:pPr algn="ctr"/>
                      <a:r>
                        <a:rPr lang="en-US" b="1" u="sng" dirty="0" smtClean="0"/>
                        <a:t>2016</a:t>
                      </a:r>
                    </a:p>
                    <a:p>
                      <a:pPr algn="ctr"/>
                      <a:r>
                        <a:rPr lang="en-US" dirty="0" smtClean="0"/>
                        <a:t>PASS</a:t>
                      </a:r>
                      <a:br>
                        <a:rPr lang="en-US" dirty="0" smtClean="0"/>
                      </a:b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PASS</a:t>
                      </a:r>
                    </a:p>
                    <a:p>
                      <a:pPr algn="ctr"/>
                      <a:r>
                        <a:rPr lang="en-US" dirty="0" smtClean="0"/>
                        <a:t>6</a:t>
                      </a:r>
                    </a:p>
                    <a:p>
                      <a:pPr algn="ctr"/>
                      <a:r>
                        <a:rPr lang="en-US" dirty="0" smtClean="0"/>
                        <a:t>10</a:t>
                      </a:r>
                    </a:p>
                    <a:p>
                      <a:pPr algn="ctr"/>
                      <a:r>
                        <a:rPr lang="en-US" dirty="0" smtClean="0"/>
                        <a:t>8</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p>
                      <a:pPr algn="ctr"/>
                      <a:r>
                        <a:rPr lang="en-US" dirty="0" smtClean="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54735413"/>
                  </a:ext>
                </a:extLst>
              </a:tr>
            </a:tbl>
          </a:graphicData>
        </a:graphic>
      </p:graphicFrame>
      <p:sp>
        <p:nvSpPr>
          <p:cNvPr id="12" name="Rectangle 11"/>
          <p:cNvSpPr/>
          <p:nvPr/>
        </p:nvSpPr>
        <p:spPr>
          <a:xfrm>
            <a:off x="3684741" y="6451820"/>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TOTAL SCORE</a:t>
            </a:r>
            <a:endParaRPr lang="en-US"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6903167" y="6451820"/>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96</a:t>
            </a:r>
            <a:endParaRPr lang="en-US"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5299587" y="6451820"/>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94</a:t>
            </a:r>
            <a:endParaRPr lang="en-US"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8617302" y="1564951"/>
            <a:ext cx="1211415" cy="4775494"/>
          </a:xfrm>
          <a:prstGeom prst="rect">
            <a:avLst/>
          </a:prstGeom>
          <a:solidFill>
            <a:schemeClr val="accent4">
              <a:lumMod val="40000"/>
              <a:lumOff val="60000"/>
            </a:schemeClr>
          </a:solidFill>
          <a:ln w="12700">
            <a:solidFill>
              <a:schemeClr val="accent4">
                <a:lumMod val="75000"/>
              </a:schemeClr>
            </a:solidFill>
          </a:ln>
        </p:spPr>
        <p:txBody>
          <a:bodyPr wrap="square">
            <a:spAutoFit/>
          </a:bodyPr>
          <a:lstStyle/>
          <a:p>
            <a:pPr algn="ctr"/>
            <a:r>
              <a:rPr lang="en-US" b="1" u="sng" dirty="0" smtClean="0"/>
              <a:t>2018</a:t>
            </a:r>
            <a:endParaRPr lang="en-US" b="1" u="sng" dirty="0"/>
          </a:p>
          <a:p>
            <a:pPr algn="ctr"/>
            <a:r>
              <a:rPr lang="en-US" dirty="0"/>
              <a:t>PASS</a:t>
            </a:r>
          </a:p>
          <a:p>
            <a:pPr algn="ctr"/>
            <a:r>
              <a:rPr lang="en-US" dirty="0"/>
              <a:t>PASS</a:t>
            </a:r>
          </a:p>
          <a:p>
            <a:pPr algn="ctr"/>
            <a:r>
              <a:rPr lang="en-US" dirty="0"/>
              <a:t>PASS</a:t>
            </a:r>
          </a:p>
          <a:p>
            <a:pPr algn="ctr"/>
            <a:r>
              <a:rPr lang="en-US" dirty="0"/>
              <a:t>PASS</a:t>
            </a:r>
          </a:p>
          <a:p>
            <a:pPr algn="ctr"/>
            <a:r>
              <a:rPr lang="en-US" dirty="0" smtClean="0"/>
              <a:t>PASS</a:t>
            </a:r>
            <a:endParaRPr lang="en-US" dirty="0"/>
          </a:p>
          <a:p>
            <a:pPr algn="ctr"/>
            <a:r>
              <a:rPr lang="en-US" dirty="0" smtClean="0"/>
              <a:t>n/a</a:t>
            </a:r>
            <a:endParaRPr lang="en-US" dirty="0"/>
          </a:p>
          <a:p>
            <a:pPr algn="ctr"/>
            <a:r>
              <a:rPr lang="en-US" dirty="0"/>
              <a:t>10</a:t>
            </a:r>
          </a:p>
          <a:p>
            <a:pPr algn="ctr"/>
            <a:r>
              <a:rPr lang="en-US" dirty="0"/>
              <a:t>10</a:t>
            </a:r>
          </a:p>
          <a:p>
            <a:pPr algn="ctr"/>
            <a:r>
              <a:rPr lang="en-US" dirty="0"/>
              <a:t>6</a:t>
            </a:r>
          </a:p>
          <a:p>
            <a:pPr algn="ctr"/>
            <a:r>
              <a:rPr lang="en-US" dirty="0"/>
              <a:t>10</a:t>
            </a:r>
          </a:p>
          <a:p>
            <a:pPr algn="ctr"/>
            <a:r>
              <a:rPr lang="en-US" dirty="0"/>
              <a:t>10</a:t>
            </a:r>
          </a:p>
          <a:p>
            <a:pPr algn="ctr"/>
            <a:r>
              <a:rPr lang="en-US" dirty="0"/>
              <a:t>10</a:t>
            </a:r>
          </a:p>
          <a:p>
            <a:pPr algn="ctr"/>
            <a:r>
              <a:rPr lang="en-US" dirty="0"/>
              <a:t>10</a:t>
            </a:r>
          </a:p>
          <a:p>
            <a:pPr algn="ctr"/>
            <a:r>
              <a:rPr lang="en-US" dirty="0"/>
              <a:t>10</a:t>
            </a:r>
          </a:p>
          <a:p>
            <a:pPr algn="ctr"/>
            <a:r>
              <a:rPr lang="en-US" dirty="0"/>
              <a:t>10</a:t>
            </a:r>
          </a:p>
          <a:p>
            <a:pPr algn="ctr"/>
            <a:r>
              <a:rPr lang="en-US" dirty="0"/>
              <a:t>10</a:t>
            </a:r>
          </a:p>
        </p:txBody>
      </p:sp>
      <p:sp>
        <p:nvSpPr>
          <p:cNvPr id="15" name="Rectangle 14"/>
          <p:cNvSpPr/>
          <p:nvPr/>
        </p:nvSpPr>
        <p:spPr>
          <a:xfrm>
            <a:off x="8514125" y="6451820"/>
            <a:ext cx="1603580" cy="277633"/>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96</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8607621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Reimbursements Received by the Superintendent and Board Members for Fiscal Year 2018</a:t>
            </a:r>
            <a:endParaRPr lang="en-US" sz="2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203850378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569046275"/>
              </p:ext>
            </p:extLst>
          </p:nvPr>
        </p:nvGraphicFramePr>
        <p:xfrm>
          <a:off x="1265132" y="1608663"/>
          <a:ext cx="10033342" cy="4929923"/>
        </p:xfrm>
        <a:graphic>
          <a:graphicData uri="http://schemas.openxmlformats.org/drawingml/2006/table">
            <a:tbl>
              <a:tblPr>
                <a:tableStyleId>{5C22544A-7EE6-4342-B048-85BDC9FD1C3A}</a:tableStyleId>
              </a:tblPr>
              <a:tblGrid>
                <a:gridCol w="1389881">
                  <a:extLst>
                    <a:ext uri="{9D8B030D-6E8A-4147-A177-3AD203B41FA5}">
                      <a16:colId xmlns:a16="http://schemas.microsoft.com/office/drawing/2014/main" val="3997381642"/>
                    </a:ext>
                  </a:extLst>
                </a:gridCol>
                <a:gridCol w="1272888">
                  <a:extLst>
                    <a:ext uri="{9D8B030D-6E8A-4147-A177-3AD203B41FA5}">
                      <a16:colId xmlns:a16="http://schemas.microsoft.com/office/drawing/2014/main" val="3812288125"/>
                    </a:ext>
                  </a:extLst>
                </a:gridCol>
                <a:gridCol w="1052939">
                  <a:extLst>
                    <a:ext uri="{9D8B030D-6E8A-4147-A177-3AD203B41FA5}">
                      <a16:colId xmlns:a16="http://schemas.microsoft.com/office/drawing/2014/main" val="4214925617"/>
                    </a:ext>
                  </a:extLst>
                </a:gridCol>
                <a:gridCol w="1052939">
                  <a:extLst>
                    <a:ext uri="{9D8B030D-6E8A-4147-A177-3AD203B41FA5}">
                      <a16:colId xmlns:a16="http://schemas.microsoft.com/office/drawing/2014/main" val="1460643670"/>
                    </a:ext>
                  </a:extLst>
                </a:gridCol>
                <a:gridCol w="1052939">
                  <a:extLst>
                    <a:ext uri="{9D8B030D-6E8A-4147-A177-3AD203B41FA5}">
                      <a16:colId xmlns:a16="http://schemas.microsoft.com/office/drawing/2014/main" val="460604250"/>
                    </a:ext>
                  </a:extLst>
                </a:gridCol>
                <a:gridCol w="1052939">
                  <a:extLst>
                    <a:ext uri="{9D8B030D-6E8A-4147-A177-3AD203B41FA5}">
                      <a16:colId xmlns:a16="http://schemas.microsoft.com/office/drawing/2014/main" val="3440413566"/>
                    </a:ext>
                  </a:extLst>
                </a:gridCol>
                <a:gridCol w="1052939">
                  <a:extLst>
                    <a:ext uri="{9D8B030D-6E8A-4147-A177-3AD203B41FA5}">
                      <a16:colId xmlns:a16="http://schemas.microsoft.com/office/drawing/2014/main" val="124186947"/>
                    </a:ext>
                  </a:extLst>
                </a:gridCol>
                <a:gridCol w="1052939">
                  <a:extLst>
                    <a:ext uri="{9D8B030D-6E8A-4147-A177-3AD203B41FA5}">
                      <a16:colId xmlns:a16="http://schemas.microsoft.com/office/drawing/2014/main" val="1795281356"/>
                    </a:ext>
                  </a:extLst>
                </a:gridCol>
                <a:gridCol w="1052939">
                  <a:extLst>
                    <a:ext uri="{9D8B030D-6E8A-4147-A177-3AD203B41FA5}">
                      <a16:colId xmlns:a16="http://schemas.microsoft.com/office/drawing/2014/main" val="2719975903"/>
                    </a:ext>
                  </a:extLst>
                </a:gridCol>
              </a:tblGrid>
              <a:tr h="407432">
                <a:tc gridSpan="7">
                  <a:txBody>
                    <a:bodyPr/>
                    <a:lstStyle/>
                    <a:p>
                      <a:pPr algn="l" fontAlgn="b"/>
                      <a:r>
                        <a:rPr lang="en-US" sz="1100" u="none" strike="noStrike" dirty="0">
                          <a:effectLst/>
                        </a:rPr>
                        <a:t>Reimbursements Received by the Superintendent and Board Members for Fiscal Year 2018</a:t>
                      </a:r>
                      <a:endParaRPr lang="en-US" sz="1100" b="1" i="0" u="none" strike="noStrike" dirty="0">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728496761"/>
                  </a:ext>
                </a:extLst>
              </a:tr>
              <a:tr h="346317">
                <a:tc gridSpan="2">
                  <a:txBody>
                    <a:bodyPr/>
                    <a:lstStyle/>
                    <a:p>
                      <a:pPr algn="l" fontAlgn="b"/>
                      <a:r>
                        <a:rPr lang="en-US" sz="1000" u="none" strike="noStrike">
                          <a:effectLst/>
                        </a:rPr>
                        <a:t>For the Twelve-Month Period</a:t>
                      </a:r>
                      <a:endParaRPr lang="en-US" sz="1000" b="0" i="0" u="none" strike="noStrike">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787780897"/>
                  </a:ext>
                </a:extLst>
              </a:tr>
              <a:tr h="346317">
                <a:tc gridSpan="2">
                  <a:txBody>
                    <a:bodyPr/>
                    <a:lstStyle/>
                    <a:p>
                      <a:pPr algn="l" fontAlgn="b"/>
                      <a:r>
                        <a:rPr lang="en-US" sz="1000" u="none" strike="noStrike" dirty="0">
                          <a:effectLst/>
                        </a:rPr>
                        <a:t>Ended June 30, 2018</a:t>
                      </a:r>
                      <a:endParaRPr lang="en-US" sz="1000" b="0" i="0" u="none" strike="noStrike" dirty="0">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87827144"/>
                  </a:ext>
                </a:extLst>
              </a:tr>
              <a:tr h="346317">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tc>
                  <a:txBody>
                    <a:bodyPr/>
                    <a:lstStyle/>
                    <a:p>
                      <a:pPr algn="l" fontAlgn="b"/>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94457469"/>
                  </a:ext>
                </a:extLst>
              </a:tr>
              <a:tr h="346317">
                <a:tc>
                  <a:txBody>
                    <a:bodyPr/>
                    <a:lstStyle/>
                    <a:p>
                      <a:pPr algn="l" fontAlgn="b"/>
                      <a:endParaRPr lang="en-US" sz="1000" b="0" i="0" u="sng" strike="noStrike">
                        <a:effectLst/>
                        <a:latin typeface="Calibri" panose="020F0502020204030204" pitchFamily="34" charset="0"/>
                      </a:endParaRPr>
                    </a:p>
                  </a:txBody>
                  <a:tcPr marL="9525" marR="9525" marT="9525" marB="0" anchor="b"/>
                </a:tc>
                <a:tc>
                  <a:txBody>
                    <a:bodyPr/>
                    <a:lstStyle/>
                    <a:p>
                      <a:pPr algn="ctr" fontAlgn="b"/>
                      <a:r>
                        <a:rPr lang="en-US" sz="1000" u="none" strike="noStrike">
                          <a:effectLst/>
                        </a:rPr>
                        <a:t>Superintendent</a:t>
                      </a:r>
                      <a:endParaRPr lang="en-US" sz="1000" b="0" i="0" u="none" strike="noStrike">
                        <a:effectLst/>
                        <a:latin typeface="Calibri" panose="020F0502020204030204" pitchFamily="34" charset="0"/>
                      </a:endParaRPr>
                    </a:p>
                  </a:txBody>
                  <a:tcPr marL="9525" marR="9525" marT="9525" marB="0" anchor="b"/>
                </a:tc>
                <a:tc gridSpan="7">
                  <a:txBody>
                    <a:bodyPr/>
                    <a:lstStyle/>
                    <a:p>
                      <a:pPr algn="ctr" fontAlgn="b"/>
                      <a:r>
                        <a:rPr lang="en-US" sz="1000" u="none" strike="noStrike">
                          <a:effectLst/>
                        </a:rPr>
                        <a:t>Board Members</a:t>
                      </a:r>
                      <a:endParaRPr lang="en-US" sz="1000" b="0" i="0" u="none" strike="noStrike">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1609590"/>
                  </a:ext>
                </a:extLst>
              </a:tr>
              <a:tr h="1038950">
                <a:tc>
                  <a:txBody>
                    <a:bodyPr/>
                    <a:lstStyle/>
                    <a:p>
                      <a:pPr algn="ctr" fontAlgn="ctr"/>
                      <a:r>
                        <a:rPr lang="en-US" sz="1000" u="none" strike="noStrike" dirty="0">
                          <a:effectLst/>
                        </a:rPr>
                        <a:t>Description</a:t>
                      </a:r>
                      <a:endParaRPr lang="en-US" sz="1000" b="0" i="0" u="none" strike="noStrike" dirty="0">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Dr. Matthew Gutierrez</a:t>
                      </a:r>
                      <a:endParaRPr lang="en-US" sz="1000" b="0" i="0" u="none" strike="noStrike">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Benito Amador</a:t>
                      </a:r>
                      <a:endParaRPr lang="en-US" sz="1000" b="0" i="0" u="none" strike="noStrike" dirty="0">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Barbara</a:t>
                      </a:r>
                      <a:br>
                        <a:rPr lang="en-US" sz="1000" u="none" strike="noStrike" dirty="0">
                          <a:effectLst/>
                        </a:rPr>
                      </a:br>
                      <a:r>
                        <a:rPr lang="en-US" sz="1000" u="none" strike="noStrike" dirty="0">
                          <a:effectLst/>
                        </a:rPr>
                        <a:t>Effenberger</a:t>
                      </a:r>
                      <a:endParaRPr lang="en-US" sz="1000" b="0" i="0" u="none" strike="noStrike" dirty="0">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Ishmael</a:t>
                      </a:r>
                      <a:br>
                        <a:rPr lang="en-US" sz="1000" u="none" strike="noStrike">
                          <a:effectLst/>
                        </a:rPr>
                      </a:br>
                      <a:r>
                        <a:rPr lang="en-US" sz="1000" u="none" strike="noStrike">
                          <a:effectLst/>
                        </a:rPr>
                        <a:t>Flores</a:t>
                      </a:r>
                      <a:endParaRPr lang="en-US" sz="1000" b="0" i="0" u="none" strike="noStrike">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John</a:t>
                      </a:r>
                      <a:br>
                        <a:rPr lang="en-US" sz="1000" u="none" strike="noStrike">
                          <a:effectLst/>
                        </a:rPr>
                      </a:br>
                      <a:r>
                        <a:rPr lang="en-US" sz="1000" u="none" strike="noStrike">
                          <a:effectLst/>
                        </a:rPr>
                        <a:t>Holt</a:t>
                      </a:r>
                      <a:endParaRPr lang="en-US" sz="1000" b="0" i="0" u="none" strike="noStrike">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Carl Jenkins</a:t>
                      </a:r>
                      <a:endParaRPr lang="en-US" sz="1000" b="0" i="0" u="none" strike="noStrike">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Elaina Reihl</a:t>
                      </a:r>
                      <a:endParaRPr lang="en-US" sz="1000" b="0" i="0" u="none" strike="noStrike" dirty="0">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Cinde Thomas-Jimenez </a:t>
                      </a:r>
                      <a:endParaRPr lang="en-US" sz="1000" b="0" i="0" u="none" strike="noStrike">
                        <a:effectLst/>
                        <a:latin typeface="Calibri" panose="020F0502020204030204" pitchFamily="34" charset="0"/>
                      </a:endParaRPr>
                    </a:p>
                  </a:txBody>
                  <a:tcPr marL="9525" marR="9525" marT="9525" marB="0" anchor="ctr"/>
                </a:tc>
                <a:extLst>
                  <a:ext uri="{0D108BD9-81ED-4DB2-BD59-A6C34878D82A}">
                    <a16:rowId xmlns:a16="http://schemas.microsoft.com/office/drawing/2014/main" val="2653888964"/>
                  </a:ext>
                </a:extLst>
              </a:tr>
              <a:tr h="346317">
                <a:tc>
                  <a:txBody>
                    <a:bodyPr/>
                    <a:lstStyle/>
                    <a:p>
                      <a:pPr algn="l" fontAlgn="b"/>
                      <a:r>
                        <a:rPr lang="en-US" sz="1000" u="none" strike="noStrike">
                          <a:effectLst/>
                        </a:rPr>
                        <a:t>Meals</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414.50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8.93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262.17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309.00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312.00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67.83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161.02 </a:t>
                      </a:r>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266915232"/>
                  </a:ext>
                </a:extLst>
              </a:tr>
              <a:tr h="346317">
                <a:tc>
                  <a:txBody>
                    <a:bodyPr/>
                    <a:lstStyle/>
                    <a:p>
                      <a:pPr algn="l" fontAlgn="b"/>
                      <a:r>
                        <a:rPr lang="en-US" sz="1000" u="none" strike="noStrike">
                          <a:effectLst/>
                        </a:rPr>
                        <a:t>Lodging</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2,657.54 </a:t>
                      </a:r>
                      <a:endParaRPr lang="en-US" sz="1000" b="0" i="0" u="none" strike="noStrike">
                        <a:effectLst/>
                        <a:latin typeface="Calibri" panose="020F0502020204030204" pitchFamily="34" charset="0"/>
                      </a:endParaRPr>
                    </a:p>
                  </a:txBody>
                  <a:tcPr marL="9525" marR="9525" marT="9525" marB="0" anchor="b"/>
                </a:tc>
                <a:tc>
                  <a:txBody>
                    <a:bodyPr/>
                    <a:lstStyle/>
                    <a:p>
                      <a:pPr lvl="0" algn="ctr" fontAlgn="b"/>
                      <a:r>
                        <a:rPr lang="en-US" sz="1000" u="none" strike="noStrike" dirty="0">
                          <a:effectLst/>
                        </a:rPr>
                        <a:t> </a:t>
                      </a:r>
                      <a:r>
                        <a:rPr lang="en-US" sz="1000" u="none" strike="noStrike" dirty="0" smtClean="0">
                          <a:effectLst/>
                        </a:rPr>
                        <a:t> </a:t>
                      </a:r>
                      <a:r>
                        <a:rPr lang="en-US" sz="1000" u="none" strike="noStrike" dirty="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1,469.51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1,468.42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1,448.49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684.30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684.30 </a:t>
                      </a:r>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037868349"/>
                  </a:ext>
                </a:extLst>
              </a:tr>
              <a:tr h="346317">
                <a:tc>
                  <a:txBody>
                    <a:bodyPr/>
                    <a:lstStyle/>
                    <a:p>
                      <a:pPr algn="l" fontAlgn="b"/>
                      <a:r>
                        <a:rPr lang="en-US" sz="1000" u="none" strike="noStrike">
                          <a:effectLst/>
                        </a:rPr>
                        <a:t>Transportation</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a:t>
                      </a:r>
                      <a:r>
                        <a:rPr lang="en-US" sz="1000" u="none" strike="noStrike" dirty="0" smtClean="0">
                          <a:effectLst/>
                        </a:rPr>
                        <a:t>        2,008.47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a:t>
                      </a:r>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386.34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418.80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368.33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285.45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449.14 </a:t>
                      </a:r>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563937689"/>
                  </a:ext>
                </a:extLst>
              </a:tr>
              <a:tr h="346317">
                <a:tc>
                  <a:txBody>
                    <a:bodyPr/>
                    <a:lstStyle/>
                    <a:p>
                      <a:pPr algn="l" fontAlgn="b"/>
                      <a:r>
                        <a:rPr lang="en-US" sz="1000" u="none" strike="noStrike">
                          <a:effectLst/>
                        </a:rPr>
                        <a:t>Registration</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4,968.00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1,310.00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770.00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1,290.00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1,290.00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1,290.00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   </a:t>
                      </a:r>
                      <a:endParaRPr lang="en-US" sz="1000" b="0"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1,685.00 </a:t>
                      </a:r>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063145103"/>
                  </a:ext>
                </a:extLst>
              </a:tr>
              <a:tr h="346317">
                <a:tc>
                  <a:txBody>
                    <a:bodyPr/>
                    <a:lstStyle/>
                    <a:p>
                      <a:pPr algn="l" fontAlgn="b"/>
                      <a:r>
                        <a:rPr lang="en-US" sz="1000" u="none" strike="noStrike">
                          <a:effectLst/>
                        </a:rPr>
                        <a:t>Other</a:t>
                      </a:r>
                      <a:endParaRPr lang="en-US" sz="1000" b="0" i="0" u="none" strike="noStrike">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a:effectLst/>
                        </a:rPr>
                        <a:t> </a:t>
                      </a:r>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a:effectLst/>
                        </a:rPr>
                        <a:t> </a:t>
                      </a:r>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a:effectLst/>
                        </a:rPr>
                        <a:t> </a:t>
                      </a:r>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lvl="0" algn="ctr" fontAlgn="b"/>
                      <a:r>
                        <a:rPr lang="en-US" sz="1000" u="none" strike="noStrike" dirty="0">
                          <a:effectLst/>
                        </a:rPr>
                        <a:t> </a:t>
                      </a:r>
                      <a:r>
                        <a:rPr lang="en-US" sz="1000" u="none" strike="noStrike" dirty="0" smtClean="0">
                          <a:effectLst/>
                        </a:rPr>
                        <a:t>-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   </a:t>
                      </a:r>
                      <a:endParaRPr lang="en-US" sz="1000" b="0"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   </a:t>
                      </a:r>
                      <a:endParaRPr lang="en-US" sz="10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007717621"/>
                  </a:ext>
                </a:extLst>
              </a:tr>
              <a:tr h="366688">
                <a:tc>
                  <a:txBody>
                    <a:bodyPr/>
                    <a:lstStyle/>
                    <a:p>
                      <a:pPr algn="l" fontAlgn="b"/>
                      <a:r>
                        <a:rPr lang="en-US" sz="1000" u="none" strike="noStrike">
                          <a:effectLst/>
                        </a:rPr>
                        <a:t>Total</a:t>
                      </a:r>
                      <a:endParaRPr lang="en-US" sz="1000" b="1"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     10,048.51 </a:t>
                      </a:r>
                      <a:endParaRPr lang="en-US" sz="1000" b="1"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   1,318.93 </a:t>
                      </a:r>
                      <a:endParaRPr lang="en-US" sz="1000" b="1"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   2,888.02 </a:t>
                      </a:r>
                      <a:endParaRPr lang="en-US" sz="1000" b="1"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   3,486.22 </a:t>
                      </a:r>
                      <a:endParaRPr lang="en-US" sz="1000" b="1"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   3,418.82 </a:t>
                      </a:r>
                      <a:endParaRPr lang="en-US" sz="1000" b="1"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a:effectLst/>
                        </a:rPr>
                        <a:t> $   2,327.58 </a:t>
                      </a:r>
                      <a:endParaRPr lang="en-US" sz="1000" b="1" i="0" u="none" strike="noStrike">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               -   </a:t>
                      </a:r>
                      <a:endParaRPr lang="en-US" sz="1000" b="1" i="0" u="none" strike="noStrike" dirty="0">
                        <a:effectLst/>
                        <a:latin typeface="Calibri" panose="020F0502020204030204" pitchFamily="34" charset="0"/>
                      </a:endParaRPr>
                    </a:p>
                  </a:txBody>
                  <a:tcPr marL="9525" marR="9525" marT="9525" marB="0" anchor="b"/>
                </a:tc>
                <a:tc>
                  <a:txBody>
                    <a:bodyPr/>
                    <a:lstStyle/>
                    <a:p>
                      <a:pPr lvl="0" algn="l" fontAlgn="b"/>
                      <a:r>
                        <a:rPr lang="en-US" sz="1000" u="none" strike="noStrike" dirty="0">
                          <a:effectLst/>
                        </a:rPr>
                        <a:t> $   2,979.46 </a:t>
                      </a:r>
                      <a:endParaRPr lang="en-US" sz="10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594045574"/>
                  </a:ext>
                </a:extLst>
              </a:tr>
            </a:tbl>
          </a:graphicData>
        </a:graphic>
      </p:graphicFrame>
    </p:spTree>
    <p:extLst>
      <p:ext uri="{BB962C8B-B14F-4D97-AF65-F5344CB8AC3E}">
        <p14:creationId xmlns:p14="http://schemas.microsoft.com/office/powerpoint/2010/main" val="16701497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638527600"/>
              </p:ext>
            </p:extLst>
          </p:nvPr>
        </p:nvGraphicFramePr>
        <p:xfrm>
          <a:off x="1295393" y="1608670"/>
          <a:ext cx="9925056" cy="4954058"/>
        </p:xfrm>
        <a:graphic>
          <a:graphicData uri="http://schemas.openxmlformats.org/drawingml/2006/table">
            <a:tbl>
              <a:tblPr/>
              <a:tblGrid>
                <a:gridCol w="863438">
                  <a:extLst>
                    <a:ext uri="{9D8B030D-6E8A-4147-A177-3AD203B41FA5}">
                      <a16:colId xmlns:a16="http://schemas.microsoft.com/office/drawing/2014/main" val="1587001679"/>
                    </a:ext>
                  </a:extLst>
                </a:gridCol>
                <a:gridCol w="658939">
                  <a:extLst>
                    <a:ext uri="{9D8B030D-6E8A-4147-A177-3AD203B41FA5}">
                      <a16:colId xmlns:a16="http://schemas.microsoft.com/office/drawing/2014/main" val="3415436611"/>
                    </a:ext>
                  </a:extLst>
                </a:gridCol>
                <a:gridCol w="658939">
                  <a:extLst>
                    <a:ext uri="{9D8B030D-6E8A-4147-A177-3AD203B41FA5}">
                      <a16:colId xmlns:a16="http://schemas.microsoft.com/office/drawing/2014/main" val="1494028435"/>
                    </a:ext>
                  </a:extLst>
                </a:gridCol>
                <a:gridCol w="658939">
                  <a:extLst>
                    <a:ext uri="{9D8B030D-6E8A-4147-A177-3AD203B41FA5}">
                      <a16:colId xmlns:a16="http://schemas.microsoft.com/office/drawing/2014/main" val="3551591797"/>
                    </a:ext>
                  </a:extLst>
                </a:gridCol>
                <a:gridCol w="658939">
                  <a:extLst>
                    <a:ext uri="{9D8B030D-6E8A-4147-A177-3AD203B41FA5}">
                      <a16:colId xmlns:a16="http://schemas.microsoft.com/office/drawing/2014/main" val="503724968"/>
                    </a:ext>
                  </a:extLst>
                </a:gridCol>
                <a:gridCol w="658939">
                  <a:extLst>
                    <a:ext uri="{9D8B030D-6E8A-4147-A177-3AD203B41FA5}">
                      <a16:colId xmlns:a16="http://schemas.microsoft.com/office/drawing/2014/main" val="520792636"/>
                    </a:ext>
                  </a:extLst>
                </a:gridCol>
                <a:gridCol w="658939">
                  <a:extLst>
                    <a:ext uri="{9D8B030D-6E8A-4147-A177-3AD203B41FA5}">
                      <a16:colId xmlns:a16="http://schemas.microsoft.com/office/drawing/2014/main" val="1041411363"/>
                    </a:ext>
                  </a:extLst>
                </a:gridCol>
                <a:gridCol w="658939">
                  <a:extLst>
                    <a:ext uri="{9D8B030D-6E8A-4147-A177-3AD203B41FA5}">
                      <a16:colId xmlns:a16="http://schemas.microsoft.com/office/drawing/2014/main" val="69083921"/>
                    </a:ext>
                  </a:extLst>
                </a:gridCol>
                <a:gridCol w="658939">
                  <a:extLst>
                    <a:ext uri="{9D8B030D-6E8A-4147-A177-3AD203B41FA5}">
                      <a16:colId xmlns:a16="http://schemas.microsoft.com/office/drawing/2014/main" val="456589866"/>
                    </a:ext>
                  </a:extLst>
                </a:gridCol>
                <a:gridCol w="658939">
                  <a:extLst>
                    <a:ext uri="{9D8B030D-6E8A-4147-A177-3AD203B41FA5}">
                      <a16:colId xmlns:a16="http://schemas.microsoft.com/office/drawing/2014/main" val="3851103564"/>
                    </a:ext>
                  </a:extLst>
                </a:gridCol>
                <a:gridCol w="658939">
                  <a:extLst>
                    <a:ext uri="{9D8B030D-6E8A-4147-A177-3AD203B41FA5}">
                      <a16:colId xmlns:a16="http://schemas.microsoft.com/office/drawing/2014/main" val="1144519339"/>
                    </a:ext>
                  </a:extLst>
                </a:gridCol>
                <a:gridCol w="658939">
                  <a:extLst>
                    <a:ext uri="{9D8B030D-6E8A-4147-A177-3AD203B41FA5}">
                      <a16:colId xmlns:a16="http://schemas.microsoft.com/office/drawing/2014/main" val="706120129"/>
                    </a:ext>
                  </a:extLst>
                </a:gridCol>
                <a:gridCol w="658939">
                  <a:extLst>
                    <a:ext uri="{9D8B030D-6E8A-4147-A177-3AD203B41FA5}">
                      <a16:colId xmlns:a16="http://schemas.microsoft.com/office/drawing/2014/main" val="2516148768"/>
                    </a:ext>
                  </a:extLst>
                </a:gridCol>
                <a:gridCol w="1154350">
                  <a:extLst>
                    <a:ext uri="{9D8B030D-6E8A-4147-A177-3AD203B41FA5}">
                      <a16:colId xmlns:a16="http://schemas.microsoft.com/office/drawing/2014/main" val="2558123488"/>
                    </a:ext>
                  </a:extLst>
                </a:gridCol>
              </a:tblGrid>
              <a:tr h="221856">
                <a:tc gridSpan="14">
                  <a:txBody>
                    <a:bodyPr/>
                    <a:lstStyle/>
                    <a:p>
                      <a:pPr algn="l" fontAlgn="b"/>
                      <a:r>
                        <a:rPr lang="en-US" sz="1100" b="1" i="0" u="none" strike="noStrike" dirty="0">
                          <a:effectLst/>
                          <a:latin typeface="Calibri" panose="020F0502020204030204" pitchFamily="34" charset="0"/>
                        </a:rPr>
                        <a:t>Outside Compensation and/or Fees Received by the Superintendent for Professional Consulting and/or Other Personal Services in Fiscal Year </a:t>
                      </a:r>
                      <a:r>
                        <a:rPr lang="en-US" sz="1100" b="1" i="0" u="none" strike="noStrike" dirty="0" smtClean="0">
                          <a:effectLst/>
                          <a:latin typeface="Calibri" panose="020F0502020204030204" pitchFamily="34" charset="0"/>
                        </a:rPr>
                        <a:t>2018</a:t>
                      </a:r>
                      <a:endParaRPr lang="en-US" sz="1100" b="1"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8021654"/>
                  </a:ext>
                </a:extLst>
              </a:tr>
              <a:tr h="315173">
                <a:tc gridSpan="2">
                  <a:txBody>
                    <a:bodyPr/>
                    <a:lstStyle/>
                    <a:p>
                      <a:pPr algn="l" fontAlgn="b"/>
                      <a:r>
                        <a:rPr lang="en-US" sz="1000" b="0" i="0" u="none" strike="noStrike" dirty="0">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746330113"/>
                  </a:ext>
                </a:extLst>
              </a:tr>
              <a:tr h="221344">
                <a:tc gridSpan="2">
                  <a:txBody>
                    <a:bodyPr/>
                    <a:lstStyle/>
                    <a:p>
                      <a:pPr algn="l" fontAlgn="b"/>
                      <a:r>
                        <a:rPr lang="en-US" sz="1000" b="0" i="0" u="none" strike="noStrike" dirty="0">
                          <a:effectLst/>
                          <a:latin typeface="Calibri" panose="020F0502020204030204" pitchFamily="34" charset="0"/>
                        </a:rPr>
                        <a:t>Ended June 30, </a:t>
                      </a:r>
                      <a:r>
                        <a:rPr lang="en-US" sz="1000" b="0" i="0" u="none" strike="noStrike" dirty="0" smtClean="0">
                          <a:effectLst/>
                          <a:latin typeface="Calibri" panose="020F0502020204030204" pitchFamily="34" charset="0"/>
                        </a:rPr>
                        <a:t>2018</a:t>
                      </a:r>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a:effectLst/>
                          <a:latin typeface="Calibri" panose="020F0502020204030204" pitchFamily="34" charset="0"/>
                        </a:rPr>
                        <a:t>$0.00 </a:t>
                      </a: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596907741"/>
                  </a:ext>
                </a:extLst>
              </a:tr>
              <a:tr h="202563">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564188423"/>
                  </a:ext>
                </a:extLst>
              </a:tr>
              <a:tr h="395502">
                <a:tc gridSpan="14">
                  <a:txBody>
                    <a:bodyPr/>
                    <a:lstStyle/>
                    <a:p>
                      <a:pPr algn="l" fontAlgn="t"/>
                      <a:r>
                        <a:rPr lang="en-US" sz="1000" b="1" i="0" u="none" strike="noStrike" dirty="0">
                          <a:effectLst/>
                          <a:latin typeface="Calibri" panose="020F0502020204030204" pitchFamily="34" charset="0"/>
                        </a:rPr>
                        <a:t>Note-Compensation does not include business revenues from the superintendent's livestock or agricultural livestock or agricultural based activities on a ranch or farm.  Revenues generated from a family business that have no relationship to school district business are not disclosed.</a:t>
                      </a:r>
                    </a:p>
                  </a:txBody>
                  <a:tcPr marL="7602" marR="7602" marT="7602" marB="0">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6402175"/>
                  </a:ext>
                </a:extLst>
              </a:tr>
              <a:tr h="202563">
                <a:tc>
                  <a:txBody>
                    <a:bodyPr/>
                    <a:lstStyle/>
                    <a:p>
                      <a:pPr algn="l" fontAlgn="t"/>
                      <a:endParaRPr lang="en-US" sz="1000" b="1" i="0" u="none" strike="noStrike" dirty="0">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919709230"/>
                  </a:ext>
                </a:extLst>
              </a:tr>
              <a:tr h="345925">
                <a:tc gridSpan="9">
                  <a:txBody>
                    <a:bodyPr/>
                    <a:lstStyle/>
                    <a:p>
                      <a:pPr algn="l" fontAlgn="b"/>
                      <a:r>
                        <a:rPr lang="en-US" sz="1100" b="1" i="0" u="none" strike="noStrike" dirty="0">
                          <a:effectLst/>
                          <a:latin typeface="Calibri" panose="020F0502020204030204" pitchFamily="34" charset="0"/>
                        </a:rPr>
                        <a:t>Gifts Received by Executive Officers and Board Members (and First Degree Relatives, if any) in Fiscal Year </a:t>
                      </a:r>
                      <a:r>
                        <a:rPr lang="en-US" sz="1100" b="1" i="0" u="none" strike="noStrike" dirty="0" smtClean="0">
                          <a:effectLst/>
                          <a:latin typeface="Calibri" panose="020F0502020204030204" pitchFamily="34" charset="0"/>
                        </a:rPr>
                        <a:t>2018</a:t>
                      </a:r>
                      <a:endParaRPr lang="en-US" sz="1100" b="1"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902204641"/>
                  </a:ext>
                </a:extLst>
              </a:tr>
              <a:tr h="315173">
                <a:tc gridSpan="2">
                  <a:txBody>
                    <a:bodyPr/>
                    <a:lstStyle/>
                    <a:p>
                      <a:pPr algn="l" fontAlgn="b"/>
                      <a:r>
                        <a:rPr lang="en-US" sz="1000" b="0" i="0" u="none" strike="noStrike" dirty="0">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45494505"/>
                  </a:ext>
                </a:extLst>
              </a:tr>
              <a:tr h="221344">
                <a:tc gridSpan="2">
                  <a:txBody>
                    <a:bodyPr/>
                    <a:lstStyle/>
                    <a:p>
                      <a:pPr algn="l" fontAlgn="b"/>
                      <a:r>
                        <a:rPr lang="en-US" sz="1000" b="0" i="0" u="none" strike="noStrike" dirty="0">
                          <a:effectLst/>
                          <a:latin typeface="Calibri" panose="020F0502020204030204" pitchFamily="34" charset="0"/>
                        </a:rPr>
                        <a:t>Ended June 30, </a:t>
                      </a:r>
                      <a:r>
                        <a:rPr lang="en-US" sz="1000" b="0" i="0" u="none" strike="noStrike" dirty="0" smtClean="0">
                          <a:effectLst/>
                          <a:latin typeface="Calibri" panose="020F0502020204030204" pitchFamily="34" charset="0"/>
                        </a:rPr>
                        <a:t>2018</a:t>
                      </a:r>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a:effectLst/>
                          <a:latin typeface="Calibri" panose="020F0502020204030204" pitchFamily="34" charset="0"/>
                        </a:rPr>
                        <a:t>None</a:t>
                      </a: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046444347"/>
                  </a:ext>
                </a:extLst>
              </a:tr>
              <a:tr h="202563">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622021402"/>
                  </a:ext>
                </a:extLst>
              </a:tr>
              <a:tr h="395502">
                <a:tc gridSpan="14">
                  <a:txBody>
                    <a:bodyPr/>
                    <a:lstStyle/>
                    <a:p>
                      <a:pPr algn="l" fontAlgn="t"/>
                      <a:r>
                        <a:rPr lang="en-US" sz="1000" b="1" i="0" u="none" strike="noStrike" dirty="0">
                          <a:effectLst/>
                          <a:latin typeface="Calibri" panose="020F0502020204030204" pitchFamily="34" charset="0"/>
                        </a:rPr>
                        <a:t>Note – An executive officer is defined as the superintendent, unless the board of trustees or the district administration names additional staff under this classification.  (Any gifts received by their immediate family as described in Government Code, Chapter 573, Subchapter B, Relationships by Consanguinity or by Affinity are reported under the applicable school official.) </a:t>
                      </a:r>
                    </a:p>
                  </a:txBody>
                  <a:tcPr marL="7602" marR="7602" marT="7602" marB="0">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0762214"/>
                  </a:ext>
                </a:extLst>
              </a:tr>
              <a:tr h="202563">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dirty="0">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tc>
                  <a:txBody>
                    <a:bodyPr/>
                    <a:lstStyle/>
                    <a:p>
                      <a:pPr algn="l" fontAlgn="t"/>
                      <a:endParaRPr lang="en-US" sz="1000" b="1" i="0" u="none" strike="noStrike">
                        <a:effectLst/>
                        <a:latin typeface="Calibri" panose="020F0502020204030204" pitchFamily="34" charset="0"/>
                      </a:endParaRPr>
                    </a:p>
                  </a:txBody>
                  <a:tcPr marL="7602" marR="7602" marT="7602"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048628366"/>
                  </a:ext>
                </a:extLst>
              </a:tr>
              <a:tr h="345925">
                <a:tc gridSpan="7">
                  <a:txBody>
                    <a:bodyPr/>
                    <a:lstStyle/>
                    <a:p>
                      <a:pPr algn="l" fontAlgn="b"/>
                      <a:r>
                        <a:rPr lang="en-US" sz="1100" b="1" i="0" u="none" strike="noStrike" dirty="0">
                          <a:effectLst/>
                          <a:latin typeface="Calibri" panose="020F0502020204030204" pitchFamily="34" charset="0"/>
                        </a:rPr>
                        <a:t>Business Transactions Between School District and Board Members for Fiscal Year </a:t>
                      </a:r>
                      <a:r>
                        <a:rPr lang="en-US" sz="1100" b="1" i="0" u="none" strike="noStrike" dirty="0" smtClean="0">
                          <a:effectLst/>
                          <a:latin typeface="Calibri" panose="020F0502020204030204" pitchFamily="34" charset="0"/>
                        </a:rPr>
                        <a:t>2018</a:t>
                      </a:r>
                      <a:endParaRPr lang="en-US" sz="1100" b="1"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971361889"/>
                  </a:ext>
                </a:extLst>
              </a:tr>
              <a:tr h="315173">
                <a:tc gridSpan="2">
                  <a:txBody>
                    <a:bodyPr/>
                    <a:lstStyle/>
                    <a:p>
                      <a:pPr algn="l" fontAlgn="b"/>
                      <a:r>
                        <a:rPr lang="en-US" sz="1000" b="0" i="0" u="none" strike="noStrike">
                          <a:effectLst/>
                          <a:latin typeface="Calibri" panose="020F0502020204030204" pitchFamily="34" charset="0"/>
                        </a:rPr>
                        <a:t>For the Twelve-Month Period</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02290693"/>
                  </a:ext>
                </a:extLst>
              </a:tr>
              <a:tr h="221344">
                <a:tc gridSpan="2">
                  <a:txBody>
                    <a:bodyPr/>
                    <a:lstStyle/>
                    <a:p>
                      <a:pPr algn="l" fontAlgn="b"/>
                      <a:r>
                        <a:rPr lang="en-US" sz="1000" b="0" i="0" u="none" strike="noStrike" dirty="0">
                          <a:effectLst/>
                          <a:latin typeface="Calibri" panose="020F0502020204030204" pitchFamily="34" charset="0"/>
                        </a:rPr>
                        <a:t>Ended June 30, </a:t>
                      </a:r>
                      <a:r>
                        <a:rPr lang="en-US" sz="1000" b="0" i="0" u="none" strike="noStrike" dirty="0" smtClean="0">
                          <a:effectLst/>
                          <a:latin typeface="Calibri" panose="020F0502020204030204" pitchFamily="34" charset="0"/>
                        </a:rPr>
                        <a:t>2018</a:t>
                      </a:r>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effectLst/>
                          <a:latin typeface="Calibri" panose="020F0502020204030204" pitchFamily="34" charset="0"/>
                        </a:rPr>
                        <a:t>None</a:t>
                      </a: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ctr"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2809086180"/>
                  </a:ext>
                </a:extLst>
              </a:tr>
              <a:tr h="202563">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228311595"/>
                  </a:ext>
                </a:extLst>
              </a:tr>
              <a:tr h="202563">
                <a:tc gridSpan="14">
                  <a:txBody>
                    <a:bodyPr/>
                    <a:lstStyle/>
                    <a:p>
                      <a:pPr algn="l" fontAlgn="b"/>
                      <a:r>
                        <a:rPr lang="en-US" sz="1000" b="1" i="0" u="none" strike="noStrike" dirty="0">
                          <a:effectLst/>
                          <a:latin typeface="Calibri" panose="020F0502020204030204" pitchFamily="34" charset="0"/>
                        </a:rPr>
                        <a:t>Note - The summary amounts reported under this disclosure do not duplicate the items disclosed in the summary schedule of reimbursements received by board members.</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9496017"/>
                  </a:ext>
                </a:extLst>
              </a:tr>
              <a:tr h="202563">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594006735"/>
                  </a:ext>
                </a:extLst>
              </a:tr>
              <a:tr h="221856">
                <a:tc gridSpan="2">
                  <a:txBody>
                    <a:bodyPr/>
                    <a:lstStyle/>
                    <a:p>
                      <a:pPr algn="l" fontAlgn="b"/>
                      <a:r>
                        <a:rPr lang="en-US" sz="1100" b="1" i="0" u="none" strike="noStrike" dirty="0">
                          <a:effectLst/>
                          <a:latin typeface="Calibri" panose="020F0502020204030204" pitchFamily="34" charset="0"/>
                        </a:rPr>
                        <a:t>Other Information.  None</a:t>
                      </a:r>
                    </a:p>
                  </a:txBody>
                  <a:tcPr marL="7602" marR="7602" marT="7602" marB="0" anchor="b">
                    <a:lnL>
                      <a:noFill/>
                    </a:lnL>
                    <a:lnR>
                      <a:noFill/>
                    </a:lnR>
                    <a:lnT>
                      <a:noFill/>
                    </a:lnT>
                    <a:lnB>
                      <a:noFill/>
                    </a:lnB>
                    <a:solidFill>
                      <a:schemeClr val="accent1">
                        <a:lumMod val="20000"/>
                        <a:lumOff val="80000"/>
                      </a:schemeClr>
                    </a:solidFill>
                  </a:tcPr>
                </a:tc>
                <a:tc hMerge="1">
                  <a:txBody>
                    <a:bodyPr/>
                    <a:lstStyle/>
                    <a:p>
                      <a:endParaRPr lang="en-US"/>
                    </a:p>
                  </a:txBody>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7602" marR="7602" marT="7602"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661760259"/>
                  </a:ext>
                </a:extLst>
              </a:tr>
            </a:tbl>
          </a:graphicData>
        </a:graphic>
      </p:graphicFrame>
    </p:spTree>
    <p:extLst>
      <p:ext uri="{BB962C8B-B14F-4D97-AF65-F5344CB8AC3E}">
        <p14:creationId xmlns:p14="http://schemas.microsoft.com/office/powerpoint/2010/main" val="45315402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Local Government Officer Conflicts Disclosure Statement</a:t>
            </a:r>
            <a:endParaRPr lang="en-US" sz="2400"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132797613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1473" y="254000"/>
            <a:ext cx="5295220" cy="6400800"/>
          </a:xfrm>
          <a:prstGeom prst="rect">
            <a:avLst/>
          </a:prstGeom>
        </p:spPr>
      </p:pic>
      <p:pic>
        <p:nvPicPr>
          <p:cNvPr id="5" name="Picture 4"/>
          <p:cNvPicPr>
            <a:picLocks noChangeAspect="1"/>
          </p:cNvPicPr>
          <p:nvPr/>
        </p:nvPicPr>
        <p:blipFill>
          <a:blip r:embed="rId3"/>
          <a:stretch>
            <a:fillRect/>
          </a:stretch>
        </p:blipFill>
        <p:spPr>
          <a:xfrm>
            <a:off x="6345691" y="254001"/>
            <a:ext cx="5362575" cy="6400800"/>
          </a:xfrm>
          <a:prstGeom prst="rect">
            <a:avLst/>
          </a:prstGeom>
        </p:spPr>
      </p:pic>
    </p:spTree>
    <p:extLst>
      <p:ext uri="{BB962C8B-B14F-4D97-AF65-F5344CB8AC3E}">
        <p14:creationId xmlns:p14="http://schemas.microsoft.com/office/powerpoint/2010/main" val="397675011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8968" y="253999"/>
            <a:ext cx="5038725" cy="6400799"/>
          </a:xfrm>
          <a:prstGeom prst="rect">
            <a:avLst/>
          </a:prstGeom>
        </p:spPr>
      </p:pic>
      <p:pic>
        <p:nvPicPr>
          <p:cNvPr id="3" name="Picture 2"/>
          <p:cNvPicPr>
            <a:picLocks noChangeAspect="1"/>
          </p:cNvPicPr>
          <p:nvPr/>
        </p:nvPicPr>
        <p:blipFill>
          <a:blip r:embed="rId3"/>
          <a:stretch>
            <a:fillRect/>
          </a:stretch>
        </p:blipFill>
        <p:spPr>
          <a:xfrm>
            <a:off x="6341003" y="253999"/>
            <a:ext cx="5057775" cy="6400799"/>
          </a:xfrm>
          <a:prstGeom prst="rect">
            <a:avLst/>
          </a:prstGeom>
        </p:spPr>
      </p:pic>
    </p:spTree>
    <p:extLst>
      <p:ext uri="{BB962C8B-B14F-4D97-AF65-F5344CB8AC3E}">
        <p14:creationId xmlns:p14="http://schemas.microsoft.com/office/powerpoint/2010/main" val="335574773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2243" y="254000"/>
            <a:ext cx="5067300" cy="6400799"/>
          </a:xfrm>
          <a:prstGeom prst="rect">
            <a:avLst/>
          </a:prstGeom>
        </p:spPr>
      </p:pic>
      <p:pic>
        <p:nvPicPr>
          <p:cNvPr id="5" name="Picture 4"/>
          <p:cNvPicPr>
            <a:picLocks noChangeAspect="1"/>
          </p:cNvPicPr>
          <p:nvPr/>
        </p:nvPicPr>
        <p:blipFill>
          <a:blip r:embed="rId3"/>
          <a:stretch>
            <a:fillRect/>
          </a:stretch>
        </p:blipFill>
        <p:spPr>
          <a:xfrm>
            <a:off x="6449105" y="254000"/>
            <a:ext cx="5057775" cy="6400799"/>
          </a:xfrm>
          <a:prstGeom prst="rect">
            <a:avLst/>
          </a:prstGeom>
        </p:spPr>
      </p:pic>
    </p:spTree>
    <p:extLst>
      <p:ext uri="{BB962C8B-B14F-4D97-AF65-F5344CB8AC3E}">
        <p14:creationId xmlns:p14="http://schemas.microsoft.com/office/powerpoint/2010/main" val="69139645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8674" y="391886"/>
            <a:ext cx="5048250" cy="6237513"/>
          </a:xfrm>
          <a:prstGeom prst="rect">
            <a:avLst/>
          </a:prstGeom>
        </p:spPr>
      </p:pic>
    </p:spTree>
    <p:extLst>
      <p:ext uri="{BB962C8B-B14F-4D97-AF65-F5344CB8AC3E}">
        <p14:creationId xmlns:p14="http://schemas.microsoft.com/office/powerpoint/2010/main" val="338938603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1:</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annual financial report filed within 30 days after the TEA set deadline of November 27</a:t>
            </a:r>
            <a:r>
              <a:rPr lang="en-US" sz="2400" baseline="30000" dirty="0" smtClean="0">
                <a:ln w="0"/>
                <a:solidFill>
                  <a:schemeClr val="tx1"/>
                </a:solidFill>
                <a:effectLst>
                  <a:outerShdw blurRad="38100" dist="19050" dir="2700000" algn="tl" rotWithShape="0">
                    <a:schemeClr val="dk1">
                      <a:alpha val="40000"/>
                    </a:schemeClr>
                  </a:outerShdw>
                </a:effectLst>
              </a:rPr>
              <a:t>th</a:t>
            </a:r>
            <a:r>
              <a:rPr lang="en-US" sz="2400" dirty="0" smtClean="0">
                <a:ln w="0"/>
                <a:solidFill>
                  <a:schemeClr val="tx1"/>
                </a:solidFill>
                <a:effectLst>
                  <a:outerShdw blurRad="38100" dist="19050" dir="2700000" algn="tl" rotWithShape="0">
                    <a:schemeClr val="dk1">
                      <a:alpha val="40000"/>
                    </a:schemeClr>
                  </a:outerShdw>
                </a:effectLst>
              </a:rPr>
              <a:t>?</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Report was received by TEA on 11/12/18</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916118"/>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1956477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Official 2018-2019 FIRST Report from TEA</a:t>
            </a:r>
          </a:p>
        </p:txBody>
      </p:sp>
    </p:spTree>
    <p:extLst>
      <p:ext uri="{BB962C8B-B14F-4D97-AF65-F5344CB8AC3E}">
        <p14:creationId xmlns:p14="http://schemas.microsoft.com/office/powerpoint/2010/main" val="159508305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1026" y="438411"/>
            <a:ext cx="10839211" cy="5862181"/>
          </a:xfrm>
          <a:prstGeom prst="rect">
            <a:avLst/>
          </a:prstGeom>
        </p:spPr>
      </p:pic>
    </p:spTree>
    <p:extLst>
      <p:ext uri="{BB962C8B-B14F-4D97-AF65-F5344CB8AC3E}">
        <p14:creationId xmlns:p14="http://schemas.microsoft.com/office/powerpoint/2010/main" val="319311013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1356" y="724865"/>
            <a:ext cx="10992680" cy="5467350"/>
          </a:xfrm>
          <a:prstGeom prst="rect">
            <a:avLst/>
          </a:prstGeom>
        </p:spPr>
      </p:pic>
    </p:spTree>
    <p:extLst>
      <p:ext uri="{BB962C8B-B14F-4D97-AF65-F5344CB8AC3E}">
        <p14:creationId xmlns:p14="http://schemas.microsoft.com/office/powerpoint/2010/main" val="203299216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6346" y="504824"/>
            <a:ext cx="10992679" cy="6064939"/>
          </a:xfrm>
          <a:prstGeom prst="rect">
            <a:avLst/>
          </a:prstGeom>
        </p:spPr>
      </p:pic>
    </p:spTree>
    <p:extLst>
      <p:ext uri="{BB962C8B-B14F-4D97-AF65-F5344CB8AC3E}">
        <p14:creationId xmlns:p14="http://schemas.microsoft.com/office/powerpoint/2010/main" val="71532053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045" r="1182"/>
          <a:stretch/>
        </p:blipFill>
        <p:spPr>
          <a:xfrm>
            <a:off x="736601" y="1030852"/>
            <a:ext cx="10693400" cy="5014348"/>
          </a:xfrm>
          <a:prstGeom prst="rect">
            <a:avLst/>
          </a:prstGeom>
        </p:spPr>
      </p:pic>
      <p:pic>
        <p:nvPicPr>
          <p:cNvPr id="7" name="Picture 6"/>
          <p:cNvPicPr>
            <a:picLocks noChangeAspect="1"/>
          </p:cNvPicPr>
          <p:nvPr/>
        </p:nvPicPr>
        <p:blipFill>
          <a:blip r:embed="rId3"/>
          <a:stretch>
            <a:fillRect/>
          </a:stretch>
        </p:blipFill>
        <p:spPr>
          <a:xfrm>
            <a:off x="740465" y="659377"/>
            <a:ext cx="10689536" cy="371475"/>
          </a:xfrm>
          <a:prstGeom prst="rect">
            <a:avLst/>
          </a:prstGeom>
        </p:spPr>
      </p:pic>
    </p:spTree>
    <p:extLst>
      <p:ext uri="{BB962C8B-B14F-4D97-AF65-F5344CB8AC3E}">
        <p14:creationId xmlns:p14="http://schemas.microsoft.com/office/powerpoint/2010/main" val="218311186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6166" y="495300"/>
            <a:ext cx="10952922" cy="6034710"/>
          </a:xfrm>
          <a:prstGeom prst="rect">
            <a:avLst/>
          </a:prstGeom>
        </p:spPr>
      </p:pic>
    </p:spTree>
    <p:extLst>
      <p:ext uri="{BB962C8B-B14F-4D97-AF65-F5344CB8AC3E}">
        <p14:creationId xmlns:p14="http://schemas.microsoft.com/office/powerpoint/2010/main" val="230350508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6287" y="526093"/>
            <a:ext cx="10992680" cy="5974097"/>
          </a:xfrm>
          <a:prstGeom prst="rect">
            <a:avLst/>
          </a:prstGeom>
        </p:spPr>
      </p:pic>
    </p:spTree>
    <p:extLst>
      <p:ext uri="{BB962C8B-B14F-4D97-AF65-F5344CB8AC3E}">
        <p14:creationId xmlns:p14="http://schemas.microsoft.com/office/powerpoint/2010/main" val="168120648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9128" y="381663"/>
            <a:ext cx="11044361" cy="2409244"/>
          </a:xfrm>
          <a:prstGeom prst="rect">
            <a:avLst/>
          </a:prstGeom>
        </p:spPr>
      </p:pic>
      <p:pic>
        <p:nvPicPr>
          <p:cNvPr id="4" name="Picture 3"/>
          <p:cNvPicPr>
            <a:picLocks noChangeAspect="1"/>
          </p:cNvPicPr>
          <p:nvPr/>
        </p:nvPicPr>
        <p:blipFill rotWithShape="1">
          <a:blip r:embed="rId3"/>
          <a:srcRect l="360" t="2525" r="641"/>
          <a:stretch/>
        </p:blipFill>
        <p:spPr>
          <a:xfrm>
            <a:off x="469128" y="2735248"/>
            <a:ext cx="11044361" cy="3280287"/>
          </a:xfrm>
          <a:prstGeom prst="rect">
            <a:avLst/>
          </a:prstGeom>
        </p:spPr>
      </p:pic>
    </p:spTree>
    <p:extLst>
      <p:ext uri="{BB962C8B-B14F-4D97-AF65-F5344CB8AC3E}">
        <p14:creationId xmlns:p14="http://schemas.microsoft.com/office/powerpoint/2010/main" val="332209143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REQUIRED DISCLOSURE:</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Superintendent’s Employment Contract</a:t>
            </a:r>
          </a:p>
          <a:p>
            <a:pPr algn="ctr"/>
            <a:endParaRPr lang="en-US" sz="2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sz="1400" dirty="0" smtClean="0">
                <a:hlinkClick r:id="rId2"/>
              </a:rPr>
              <a:t>http</a:t>
            </a:r>
            <a:r>
              <a:rPr lang="en-US" sz="1400" dirty="0">
                <a:hlinkClick r:id="rId2"/>
              </a:rPr>
              <a:t>://www.seguinisd.net/upload/page/0141/Superintendents%20Contract.pdf</a:t>
            </a:r>
            <a:endParaRPr lang="en-US" sz="1400" b="1" dirty="0" smtClean="0">
              <a:ln w="0">
                <a:solidFill>
                  <a:schemeClr val="tx1">
                    <a:lumMod val="65000"/>
                    <a:lumOff val="35000"/>
                  </a:schemeClr>
                </a:solidFill>
              </a:ln>
              <a:solidFill>
                <a:srgbClr val="FF0000"/>
              </a:solidFill>
              <a:effectLst>
                <a:outerShdw blurRad="60007" dist="200025" dir="15000000" sy="30000" kx="-1800000" algn="bl" rotWithShape="0">
                  <a:schemeClr val="bg1">
                    <a:alpha val="32000"/>
                  </a:schemeClr>
                </a:outerShdw>
              </a:effectLst>
            </a:endParaRPr>
          </a:p>
        </p:txBody>
      </p:sp>
    </p:spTree>
    <p:extLst>
      <p:ext uri="{BB962C8B-B14F-4D97-AF65-F5344CB8AC3E}">
        <p14:creationId xmlns:p14="http://schemas.microsoft.com/office/powerpoint/2010/main" val="8222419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7" name="Rectangle 6"/>
          <p:cNvSpPr/>
          <p:nvPr/>
        </p:nvSpPr>
        <p:spPr>
          <a:xfrm>
            <a:off x="1733145" y="2250857"/>
            <a:ext cx="8725710" cy="3073940"/>
          </a:xfrm>
          <a:prstGeom prst="rect">
            <a:avLst/>
          </a:prstGeom>
          <a:solidFill>
            <a:schemeClr val="accent1">
              <a:lumMod val="20000"/>
              <a:lumOff val="80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QUESTIONS</a:t>
            </a:r>
          </a:p>
          <a:p>
            <a:pPr algn="ctr"/>
            <a:r>
              <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(Contact Tony Hillberg, Chief </a:t>
            </a:r>
            <a:r>
              <a:rPr lang="en-US" b="1"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Financial Officer)</a:t>
            </a:r>
            <a:endPar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a:p>
            <a:pPr algn="ctr"/>
            <a:r>
              <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(830) 401-8605</a:t>
            </a:r>
          </a:p>
          <a:p>
            <a:pPr algn="ctr"/>
            <a:r>
              <a:rPr lang="en-US" b="1" dirty="0" smtClean="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rPr>
              <a:t>thillberg@seguin.k12.tx.us</a:t>
            </a:r>
            <a:endParaRPr lang="en-US" b="1" dirty="0">
              <a:ln w="0">
                <a:solidFill>
                  <a:schemeClr val="tx1">
                    <a:lumMod val="65000"/>
                    <a:lumOff val="35000"/>
                  </a:schemeClr>
                </a:solidFill>
              </a:ln>
              <a:solidFill>
                <a:schemeClr val="tx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39797257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2.A:</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there an unmodified opinion in the annual financial report on the financial statements as a whole?</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For 2017-18, Seguin ISD received an unmodified, or clean, opinion.</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916118"/>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0058054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2.B:</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external auditor report that the financial statements were free of any instances of material weaknesses in internal controls?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10772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The external auditor reported no material weaknesses in the audit report for Seguin ISD.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239826"/>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0083010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7"/>
            <a:ext cx="9127066" cy="1202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3:</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district in compliance with the payment terms of all debt agreements at fiscal year end?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2986759"/>
            <a:ext cx="9127067" cy="10772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Debt payments were made within the requirements of bond covenants.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239826"/>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4988347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4:</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Did the district make timely payments to Teachers Retirement System, Texas Workforce Commission, Internal Revenue Service, and other government agencies?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3266159"/>
            <a:ext cx="9127067" cy="1051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All reports and payments were submitted timely to governmental entities.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485360"/>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Passed</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9503835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1176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5:</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This indicator is not being scored.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3" y="2868226"/>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n/a</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3763718"/>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n/a</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465252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354" y="230575"/>
            <a:ext cx="10962046" cy="1378092"/>
          </a:xfrm>
          <a:noFill/>
        </p:spPr>
        <p:txBody>
          <a:bodyPr>
            <a:noAutofit/>
          </a:bodyPr>
          <a:lstStyle/>
          <a:p>
            <a:pPr algn="ctr"/>
            <a:r>
              <a:rPr lang="en-US" sz="4800" b="1" dirty="0" smtClean="0">
                <a:latin typeface="+mn-lt"/>
              </a:rPr>
              <a:t>SEGUIN I.S.D.</a:t>
            </a:r>
            <a:r>
              <a:rPr lang="en-US" sz="3200" b="1" dirty="0" smtClean="0">
                <a:latin typeface="+mn-lt"/>
              </a:rPr>
              <a:t/>
            </a:r>
            <a:br>
              <a:rPr lang="en-US" sz="3200" b="1" dirty="0" smtClean="0">
                <a:latin typeface="+mn-lt"/>
              </a:rPr>
            </a:br>
            <a:r>
              <a:rPr lang="en-US" sz="3200" b="1" dirty="0" smtClean="0">
                <a:latin typeface="+mn-lt"/>
              </a:rPr>
              <a:t>Financial Integrity Rating System of Texas (FIRST REPORT)</a:t>
            </a:r>
            <a:endParaRPr lang="en-US" sz="3200" b="1" dirty="0">
              <a:latin typeface="+mn-lt"/>
            </a:endParaRPr>
          </a:p>
        </p:txBody>
      </p:sp>
      <p:sp>
        <p:nvSpPr>
          <p:cNvPr id="3" name="Rectangle 2"/>
          <p:cNvSpPr/>
          <p:nvPr/>
        </p:nvSpPr>
        <p:spPr>
          <a:xfrm>
            <a:off x="1537844" y="1608666"/>
            <a:ext cx="9127066" cy="1490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INDICATOR 6:</a:t>
            </a:r>
            <a:endParaRPr lang="en-US" sz="2400" dirty="0" smtClean="0">
              <a:ln w="0"/>
              <a:solidFill>
                <a:schemeClr val="tx1"/>
              </a:solidFill>
              <a:effectLst>
                <a:outerShdw blurRad="38100" dist="19050" dir="2700000" algn="tl" rotWithShape="0">
                  <a:schemeClr val="dk1">
                    <a:alpha val="40000"/>
                  </a:schemeClr>
                </a:outerShdw>
              </a:effectLst>
            </a:endParaRPr>
          </a:p>
          <a:p>
            <a:pPr lvl="1"/>
            <a:r>
              <a:rPr lang="en-US" sz="2400" dirty="0" smtClean="0">
                <a:ln w="0"/>
                <a:solidFill>
                  <a:schemeClr val="tx1"/>
                </a:solidFill>
                <a:effectLst>
                  <a:outerShdw blurRad="38100" dist="19050" dir="2700000" algn="tl" rotWithShape="0">
                    <a:schemeClr val="dk1">
                      <a:alpha val="40000"/>
                    </a:schemeClr>
                  </a:outerShdw>
                </a:effectLst>
              </a:rPr>
              <a:t>Was the number of days of cash on hand and current investments in the general fund for the school district sufficient to cover operating expenditures?</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537844" y="3266159"/>
            <a:ext cx="9127067" cy="7535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RESPONSE:</a:t>
            </a:r>
            <a:r>
              <a:rPr lang="en-US" sz="2400" dirty="0" smtClean="0">
                <a:ln w="0"/>
                <a:solidFill>
                  <a:schemeClr val="tx1"/>
                </a:solidFill>
                <a:effectLst>
                  <a:outerShdw blurRad="38100" dist="19050" dir="2700000" algn="tl" rotWithShape="0">
                    <a:schemeClr val="dk1">
                      <a:alpha val="40000"/>
                    </a:schemeClr>
                  </a:outerShdw>
                </a:effectLst>
              </a:rPr>
              <a:t> </a:t>
            </a:r>
          </a:p>
          <a:p>
            <a:pPr lvl="1"/>
            <a:r>
              <a:rPr lang="en-US" sz="2400" dirty="0" smtClean="0">
                <a:ln w="0"/>
                <a:solidFill>
                  <a:schemeClr val="tx1"/>
                </a:solidFill>
                <a:effectLst>
                  <a:outerShdw blurRad="38100" dist="19050" dir="2700000" algn="tl" rotWithShape="0">
                    <a:schemeClr val="dk1">
                      <a:alpha val="40000"/>
                    </a:schemeClr>
                  </a:outerShdw>
                </a:effectLst>
              </a:rPr>
              <a:t>Seguin ISD had sufficient cash and investments in the General Fund.</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537844" y="4187052"/>
            <a:ext cx="9127066" cy="7535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ln w="0"/>
                <a:solidFill>
                  <a:schemeClr val="tx1"/>
                </a:solidFill>
                <a:effectLst>
                  <a:outerShdw blurRad="38100" dist="19050" dir="2700000" algn="tl" rotWithShape="0">
                    <a:schemeClr val="dk1">
                      <a:alpha val="40000"/>
                    </a:schemeClr>
                  </a:outerShdw>
                </a:effectLst>
              </a:rPr>
              <a:t>SCORE:</a:t>
            </a:r>
            <a:r>
              <a:rPr lang="en-US" sz="2400" dirty="0" smtClean="0">
                <a:ln w="0"/>
                <a:solidFill>
                  <a:schemeClr val="tx1"/>
                </a:solidFill>
                <a:effectLst>
                  <a:outerShdw blurRad="38100" dist="19050" dir="2700000" algn="tl" rotWithShape="0">
                    <a:schemeClr val="dk1">
                      <a:alpha val="40000"/>
                    </a:schemeClr>
                  </a:outerShdw>
                </a:effectLst>
              </a:rPr>
              <a:t>  </a:t>
            </a:r>
            <a:r>
              <a:rPr lang="en-US" i="1" dirty="0" smtClean="0">
                <a:ln w="0"/>
                <a:solidFill>
                  <a:schemeClr val="tx1"/>
                </a:solidFill>
                <a:effectLst>
                  <a:outerShdw blurRad="38100" dist="19050" dir="2700000" algn="tl" rotWithShape="0">
                    <a:schemeClr val="dk1">
                      <a:alpha val="40000"/>
                    </a:schemeClr>
                  </a:outerShdw>
                </a:effectLst>
              </a:rPr>
              <a:t>(maximum possible score: 10 points)</a:t>
            </a:r>
          </a:p>
          <a:p>
            <a:pPr lvl="1"/>
            <a:r>
              <a:rPr lang="en-US" sz="2400" dirty="0" smtClean="0">
                <a:ln w="0"/>
                <a:solidFill>
                  <a:schemeClr val="tx1"/>
                </a:solidFill>
                <a:effectLst>
                  <a:outerShdw blurRad="38100" dist="19050" dir="2700000" algn="tl" rotWithShape="0">
                    <a:schemeClr val="dk1">
                      <a:alpha val="40000"/>
                    </a:schemeClr>
                  </a:outerShdw>
                </a:effectLst>
              </a:rPr>
              <a:t>10 Points</a:t>
            </a:r>
            <a:endParaRPr 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0211222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3639</TotalTime>
  <Words>1300</Words>
  <Application>Microsoft Office PowerPoint</Application>
  <PresentationFormat>Widescreen</PresentationFormat>
  <Paragraphs>326</Paragraphs>
  <Slides>39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SEGUIN I.S.D. Financial Integrity Rating System of Texas (FIRST REPORT)</vt:lpstr>
      <vt:lpstr>PowerPoint Presentation</vt:lpstr>
      <vt:lpstr>PowerPoint Presentation</vt:lpstr>
      <vt:lpstr>PowerPoint Presentation</vt:lpstr>
      <vt:lpstr>PowerPoint Presentation</vt:lpstr>
      <vt:lpstr>SEGUIN I.S.D. Financial Integrity Rating System of Texas (FIRST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SEGUIN I.S.D. Financial Integrity Rating System of Texas (FIRST REPORT)</vt:lpstr>
      <vt:lpstr>SEGUIN I.S.D. Financial Integrity Rating System of Texas (FIRST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thillberg</dc:creator>
  <cp:lastModifiedBy>Caroline Hernandez</cp:lastModifiedBy>
  <cp:revision>220</cp:revision>
  <cp:lastPrinted>2019-12-05T21:41:27Z</cp:lastPrinted>
  <dcterms:created xsi:type="dcterms:W3CDTF">2018-10-24T19:03:46Z</dcterms:created>
  <dcterms:modified xsi:type="dcterms:W3CDTF">2019-12-05T22:57:52Z</dcterms:modified>
</cp:coreProperties>
</file>